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3" r:id="rId3"/>
    <p:sldId id="286" r:id="rId4"/>
    <p:sldId id="287" r:id="rId5"/>
    <p:sldId id="288" r:id="rId6"/>
    <p:sldId id="290" r:id="rId7"/>
    <p:sldId id="289" r:id="rId8"/>
    <p:sldId id="293" r:id="rId9"/>
    <p:sldId id="296" r:id="rId10"/>
    <p:sldId id="294"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667E"/>
    <a:srgbClr val="63BCD4"/>
    <a:srgbClr val="5EB280"/>
    <a:srgbClr val="FCD86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18" autoAdjust="0"/>
  </p:normalViewPr>
  <p:slideViewPr>
    <p:cSldViewPr snapToGrid="0" snapToObjects="1">
      <p:cViewPr varScale="1">
        <p:scale>
          <a:sx n="55" d="100"/>
          <a:sy n="55" d="100"/>
        </p:scale>
        <p:origin x="16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Unitats%20compartides\PROJECTES%202018\1804918%20PE%20HOUSEFUL\P%20-%20WP2\T2.4\C%20C&#224;lculs\7%20-%20Calculation%20Example\T2.3_KPIs_Level_Circularity_Assessment_HF_revAG_revHF_20190221_revITeC_vA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Unitats%20compartides\PROJECTES%202018\1804918%20PE%20HOUSEFUL\P%20-%20WP2\T2.4\C%20C&#224;lculs\7%20-%20Calculation%20Example\T2.3_KPIs_Level_Circularity_Assessment_HF_revAG_revHF_20190221_revITeC_vA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287404916214876"/>
          <c:y val="0.26356941193592553"/>
          <c:w val="0.43738931078514098"/>
          <c:h val="0.43656281447596901"/>
        </c:manualLayout>
      </c:layout>
      <c:radarChart>
        <c:radarStyle val="filled"/>
        <c:varyColors val="0"/>
        <c:ser>
          <c:idx val="0"/>
          <c:order val="0"/>
          <c:tx>
            <c:strRef>
              <c:f>'Sample graphs'!$B$2</c:f>
              <c:strCache>
                <c:ptCount val="1"/>
                <c:pt idx="0">
                  <c:v>Circularity Assessment</c:v>
                </c:pt>
              </c:strCache>
            </c:strRef>
          </c:tx>
          <c:spPr>
            <a:solidFill>
              <a:schemeClr val="accent1"/>
            </a:solidFill>
            <a:ln>
              <a:noFill/>
            </a:ln>
            <a:effectLst/>
          </c:spPr>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Times New Roman" panose="02020603050405020304" pitchFamily="18" charset="0"/>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'Sample graphs'!$B$4:$B$9</c:f>
              <c:strCache>
                <c:ptCount val="6"/>
                <c:pt idx="0">
                  <c:v>Energy Circularity Indicator (ECI)</c:v>
                </c:pt>
                <c:pt idx="1">
                  <c:v>Materials Circularity Indicator (MCI)</c:v>
                </c:pt>
                <c:pt idx="2">
                  <c:v>Water Circularity Indicator (WCI)</c:v>
                </c:pt>
                <c:pt idx="3">
                  <c:v>Social Circularity Indicator (SCI)</c:v>
                </c:pt>
                <c:pt idx="4">
                  <c:v>Environmental impact reduction (EIR)</c:v>
                </c:pt>
                <c:pt idx="5">
                  <c:v>Life Cycle Cost reduction (LCCR)</c:v>
                </c:pt>
              </c:strCache>
            </c:strRef>
          </c:cat>
          <c:val>
            <c:numRef>
              <c:f>'Sample graphs'!$K$4:$K$9</c:f>
              <c:numCache>
                <c:formatCode>0.00%</c:formatCode>
                <c:ptCount val="6"/>
                <c:pt idx="0">
                  <c:v>0.67404958677685944</c:v>
                </c:pt>
                <c:pt idx="1">
                  <c:v>0.6</c:v>
                </c:pt>
                <c:pt idx="2">
                  <c:v>0.50860215053763436</c:v>
                </c:pt>
                <c:pt idx="3">
                  <c:v>0.68</c:v>
                </c:pt>
                <c:pt idx="4">
                  <c:v>0.47499999999999998</c:v>
                </c:pt>
                <c:pt idx="5">
                  <c:v>0.28923076923076924</c:v>
                </c:pt>
              </c:numCache>
            </c:numRef>
          </c:val>
          <c:extLst>
            <c:ext xmlns:c16="http://schemas.microsoft.com/office/drawing/2014/chart" uri="{C3380CC4-5D6E-409C-BE32-E72D297353CC}">
              <c16:uniqueId val="{00000000-799B-44E2-B5E6-29E2A7BA439A}"/>
            </c:ext>
          </c:extLst>
        </c:ser>
        <c:dLbls>
          <c:showLegendKey val="0"/>
          <c:showVal val="1"/>
          <c:showCatName val="0"/>
          <c:showSerName val="0"/>
          <c:showPercent val="0"/>
          <c:showBubbleSize val="0"/>
        </c:dLbls>
        <c:axId val="513217176"/>
        <c:axId val="513218160"/>
      </c:radarChart>
      <c:catAx>
        <c:axId val="5132171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defRPr>
            </a:pPr>
            <a:endParaRPr lang="ca-ES"/>
          </a:p>
        </c:txPr>
        <c:crossAx val="513218160"/>
        <c:crosses val="autoZero"/>
        <c:auto val="1"/>
        <c:lblAlgn val="ctr"/>
        <c:lblOffset val="100"/>
        <c:noMultiLvlLbl val="0"/>
      </c:catAx>
      <c:valAx>
        <c:axId val="513218160"/>
        <c:scaling>
          <c:orientation val="minMax"/>
          <c:max val="1"/>
        </c:scaling>
        <c:delete val="1"/>
        <c:axPos val="l"/>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high"/>
        <c:crossAx val="5132171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1">
          <a:latin typeface="Verdana" panose="020B0604030504040204" pitchFamily="34" charset="0"/>
          <a:ea typeface="Verdana" panose="020B0604030504040204" pitchFamily="34" charset="0"/>
          <a:cs typeface="Times New Roman" panose="02020603050405020304" pitchFamily="18" charset="0"/>
        </a:defRPr>
      </a:pPr>
      <a:endParaRPr lang="ca-E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'Sample graphs'!$C$2:$D$2</c:f>
              <c:strCache>
                <c:ptCount val="1"/>
                <c:pt idx="0">
                  <c:v>Product stage</c:v>
                </c:pt>
              </c:strCache>
            </c:strRef>
          </c:tx>
          <c:spPr>
            <a:solidFill>
              <a:schemeClr val="accent1"/>
            </a:solidFill>
            <a:ln>
              <a:noFill/>
            </a:ln>
            <a:effectLst/>
          </c:spPr>
          <c:invertIfNegative val="0"/>
          <c:cat>
            <c:strRef>
              <c:f>'Sample graphs'!$B$4:$B$9</c:f>
              <c:strCache>
                <c:ptCount val="6"/>
                <c:pt idx="0">
                  <c:v>Energy Circularity Indicator (ECI)</c:v>
                </c:pt>
                <c:pt idx="1">
                  <c:v>Materials Circularity Indicator (MCI)</c:v>
                </c:pt>
                <c:pt idx="2">
                  <c:v>Water Circularity Indicator (WCI)</c:v>
                </c:pt>
                <c:pt idx="3">
                  <c:v>Social Circularity Indicator (SCI)</c:v>
                </c:pt>
                <c:pt idx="4">
                  <c:v>Environmental impact reduction (EIR)</c:v>
                </c:pt>
                <c:pt idx="5">
                  <c:v>Life Cycle Cost reduction (LCCR)</c:v>
                </c:pt>
              </c:strCache>
            </c:strRef>
          </c:cat>
          <c:val>
            <c:numRef>
              <c:f>'Sample graphs'!$D$10:$D$15</c:f>
              <c:numCache>
                <c:formatCode>0,000%</c:formatCode>
                <c:ptCount val="6"/>
                <c:pt idx="0">
                  <c:v>3.3057851239669425E-3</c:v>
                </c:pt>
                <c:pt idx="1">
                  <c:v>0.5</c:v>
                </c:pt>
                <c:pt idx="2">
                  <c:v>6.0215053763440864E-2</c:v>
                </c:pt>
                <c:pt idx="3">
                  <c:v>0.16000000000000003</c:v>
                </c:pt>
                <c:pt idx="4">
                  <c:v>6.6666666666666666E-2</c:v>
                </c:pt>
                <c:pt idx="5">
                  <c:v>-3.8461538461538464E-2</c:v>
                </c:pt>
              </c:numCache>
            </c:numRef>
          </c:val>
          <c:extLst>
            <c:ext xmlns:c16="http://schemas.microsoft.com/office/drawing/2014/chart" uri="{C3380CC4-5D6E-409C-BE32-E72D297353CC}">
              <c16:uniqueId val="{00000000-9A92-47F7-B70E-15FC9FDA9A0A}"/>
            </c:ext>
          </c:extLst>
        </c:ser>
        <c:ser>
          <c:idx val="1"/>
          <c:order val="1"/>
          <c:tx>
            <c:strRef>
              <c:f>'Sample graphs'!$E$2:$F$2</c:f>
              <c:strCache>
                <c:ptCount val="1"/>
                <c:pt idx="0">
                  <c:v>Construction stage</c:v>
                </c:pt>
              </c:strCache>
            </c:strRef>
          </c:tx>
          <c:spPr>
            <a:solidFill>
              <a:schemeClr val="accent2"/>
            </a:solidFill>
            <a:ln>
              <a:noFill/>
            </a:ln>
            <a:effectLst/>
          </c:spPr>
          <c:invertIfNegative val="0"/>
          <c:cat>
            <c:strRef>
              <c:f>'Sample graphs'!$B$4:$B$9</c:f>
              <c:strCache>
                <c:ptCount val="6"/>
                <c:pt idx="0">
                  <c:v>Energy Circularity Indicator (ECI)</c:v>
                </c:pt>
                <c:pt idx="1">
                  <c:v>Materials Circularity Indicator (MCI)</c:v>
                </c:pt>
                <c:pt idx="2">
                  <c:v>Water Circularity Indicator (WCI)</c:v>
                </c:pt>
                <c:pt idx="3">
                  <c:v>Social Circularity Indicator (SCI)</c:v>
                </c:pt>
                <c:pt idx="4">
                  <c:v>Environmental impact reduction (EIR)</c:v>
                </c:pt>
                <c:pt idx="5">
                  <c:v>Life Cycle Cost reduction (LCCR)</c:v>
                </c:pt>
              </c:strCache>
            </c:strRef>
          </c:cat>
          <c:val>
            <c:numRef>
              <c:f>'Sample graphs'!$F$10:$F$15</c:f>
              <c:numCache>
                <c:formatCode>0%</c:formatCode>
                <c:ptCount val="6"/>
                <c:pt idx="0">
                  <c:v>1.1570247933884298E-3</c:v>
                </c:pt>
                <c:pt idx="1">
                  <c:v>3.4999999999999996E-2</c:v>
                </c:pt>
                <c:pt idx="2">
                  <c:v>4.8387096774193551E-3</c:v>
                </c:pt>
                <c:pt idx="3">
                  <c:v>3.9999999999999994E-2</c:v>
                </c:pt>
                <c:pt idx="4">
                  <c:v>4.1666666666666666E-3</c:v>
                </c:pt>
                <c:pt idx="5">
                  <c:v>-3.0769230769230774E-3</c:v>
                </c:pt>
              </c:numCache>
            </c:numRef>
          </c:val>
          <c:extLst>
            <c:ext xmlns:c16="http://schemas.microsoft.com/office/drawing/2014/chart" uri="{C3380CC4-5D6E-409C-BE32-E72D297353CC}">
              <c16:uniqueId val="{00000001-9A92-47F7-B70E-15FC9FDA9A0A}"/>
            </c:ext>
          </c:extLst>
        </c:ser>
        <c:ser>
          <c:idx val="2"/>
          <c:order val="2"/>
          <c:tx>
            <c:strRef>
              <c:f>'Sample graphs'!$G$2:$H$2</c:f>
              <c:strCache>
                <c:ptCount val="1"/>
                <c:pt idx="0">
                  <c:v>Use stage</c:v>
                </c:pt>
              </c:strCache>
            </c:strRef>
          </c:tx>
          <c:spPr>
            <a:solidFill>
              <a:schemeClr val="accent3"/>
            </a:solidFill>
            <a:ln>
              <a:noFill/>
            </a:ln>
            <a:effectLst/>
          </c:spPr>
          <c:invertIfNegative val="0"/>
          <c:cat>
            <c:strRef>
              <c:f>'Sample graphs'!$B$4:$B$9</c:f>
              <c:strCache>
                <c:ptCount val="6"/>
                <c:pt idx="0">
                  <c:v>Energy Circularity Indicator (ECI)</c:v>
                </c:pt>
                <c:pt idx="1">
                  <c:v>Materials Circularity Indicator (MCI)</c:v>
                </c:pt>
                <c:pt idx="2">
                  <c:v>Water Circularity Indicator (WCI)</c:v>
                </c:pt>
                <c:pt idx="3">
                  <c:v>Social Circularity Indicator (SCI)</c:v>
                </c:pt>
                <c:pt idx="4">
                  <c:v>Environmental impact reduction (EIR)</c:v>
                </c:pt>
                <c:pt idx="5">
                  <c:v>Life Cycle Cost reduction (LCCR)</c:v>
                </c:pt>
              </c:strCache>
            </c:strRef>
          </c:cat>
          <c:val>
            <c:numRef>
              <c:f>'Sample graphs'!$H$10:$H$15</c:f>
              <c:numCache>
                <c:formatCode>0%</c:formatCode>
                <c:ptCount val="6"/>
                <c:pt idx="0">
                  <c:v>0.66876033057851236</c:v>
                </c:pt>
                <c:pt idx="1">
                  <c:v>3.4999999999999996E-2</c:v>
                </c:pt>
                <c:pt idx="2">
                  <c:v>0.43870967741935485</c:v>
                </c:pt>
                <c:pt idx="3">
                  <c:v>0.4</c:v>
                </c:pt>
                <c:pt idx="4">
                  <c:v>0.39999999999999997</c:v>
                </c:pt>
                <c:pt idx="5">
                  <c:v>0.26923076923076927</c:v>
                </c:pt>
              </c:numCache>
            </c:numRef>
          </c:val>
          <c:extLst>
            <c:ext xmlns:c16="http://schemas.microsoft.com/office/drawing/2014/chart" uri="{C3380CC4-5D6E-409C-BE32-E72D297353CC}">
              <c16:uniqueId val="{00000002-9A92-47F7-B70E-15FC9FDA9A0A}"/>
            </c:ext>
          </c:extLst>
        </c:ser>
        <c:ser>
          <c:idx val="3"/>
          <c:order val="3"/>
          <c:tx>
            <c:strRef>
              <c:f>'Sample graphs'!$I$2:$J$2</c:f>
              <c:strCache>
                <c:ptCount val="1"/>
                <c:pt idx="0">
                  <c:v>EOL stage</c:v>
                </c:pt>
              </c:strCache>
            </c:strRef>
          </c:tx>
          <c:spPr>
            <a:solidFill>
              <a:schemeClr val="accent4"/>
            </a:solidFill>
            <a:ln>
              <a:noFill/>
            </a:ln>
            <a:effectLst/>
          </c:spPr>
          <c:invertIfNegative val="0"/>
          <c:cat>
            <c:strRef>
              <c:f>'Sample graphs'!$B$4:$B$9</c:f>
              <c:strCache>
                <c:ptCount val="6"/>
                <c:pt idx="0">
                  <c:v>Energy Circularity Indicator (ECI)</c:v>
                </c:pt>
                <c:pt idx="1">
                  <c:v>Materials Circularity Indicator (MCI)</c:v>
                </c:pt>
                <c:pt idx="2">
                  <c:v>Water Circularity Indicator (WCI)</c:v>
                </c:pt>
                <c:pt idx="3">
                  <c:v>Social Circularity Indicator (SCI)</c:v>
                </c:pt>
                <c:pt idx="4">
                  <c:v>Environmental impact reduction (EIR)</c:v>
                </c:pt>
                <c:pt idx="5">
                  <c:v>Life Cycle Cost reduction (LCCR)</c:v>
                </c:pt>
              </c:strCache>
            </c:strRef>
          </c:cat>
          <c:val>
            <c:numRef>
              <c:f>'Sample graphs'!$J$10:$J$15</c:f>
              <c:numCache>
                <c:formatCode>0%</c:formatCode>
                <c:ptCount val="6"/>
                <c:pt idx="0">
                  <c:v>8.2644628099173563E-4</c:v>
                </c:pt>
                <c:pt idx="1">
                  <c:v>0.03</c:v>
                </c:pt>
                <c:pt idx="2">
                  <c:v>4.8387096774193551E-3</c:v>
                </c:pt>
                <c:pt idx="3">
                  <c:v>7.9999999999999988E-2</c:v>
                </c:pt>
                <c:pt idx="4">
                  <c:v>4.1666666666666666E-3</c:v>
                </c:pt>
                <c:pt idx="5">
                  <c:v>2.3076923076923078E-2</c:v>
                </c:pt>
              </c:numCache>
            </c:numRef>
          </c:val>
          <c:extLst>
            <c:ext xmlns:c16="http://schemas.microsoft.com/office/drawing/2014/chart" uri="{C3380CC4-5D6E-409C-BE32-E72D297353CC}">
              <c16:uniqueId val="{00000003-9A92-47F7-B70E-15FC9FDA9A0A}"/>
            </c:ext>
          </c:extLst>
        </c:ser>
        <c:dLbls>
          <c:showLegendKey val="0"/>
          <c:showVal val="0"/>
          <c:showCatName val="0"/>
          <c:showSerName val="0"/>
          <c:showPercent val="0"/>
          <c:showBubbleSize val="0"/>
        </c:dLbls>
        <c:gapWidth val="100"/>
        <c:overlap val="100"/>
        <c:axId val="582140632"/>
        <c:axId val="582140304"/>
      </c:barChart>
      <c:scatterChart>
        <c:scatterStyle val="lineMarker"/>
        <c:varyColors val="0"/>
        <c:ser>
          <c:idx val="4"/>
          <c:order val="4"/>
          <c:tx>
            <c:strRef>
              <c:f>'Sample graphs'!$K$2:$L$2</c:f>
              <c:strCache>
                <c:ptCount val="1"/>
                <c:pt idx="0">
                  <c:v>Total</c:v>
                </c:pt>
              </c:strCache>
            </c:strRef>
          </c:tx>
          <c:spPr>
            <a:ln w="25400" cap="rnd">
              <a:noFill/>
              <a:round/>
            </a:ln>
            <a:effectLst/>
          </c:spPr>
          <c:marker>
            <c:symbol val="circle"/>
            <c:size val="5"/>
            <c:spPr>
              <a:solidFill>
                <a:schemeClr val="accent5"/>
              </a:solidFill>
              <a:ln w="9525">
                <a:solidFill>
                  <a:schemeClr val="accent5"/>
                </a:solidFill>
              </a:ln>
              <a:effectLst/>
            </c:spPr>
          </c:marker>
          <c:dLbls>
            <c:numFmt formatCode="0.0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Times New Roman" panose="02020603050405020304" pitchFamily="18" charset="0"/>
                  </a:defRPr>
                </a:pPr>
                <a:endParaRPr lang="ca-ES"/>
              </a:p>
            </c:txP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'Sample graphs'!$K$4:$K$9</c:f>
              <c:numCache>
                <c:formatCode>0.00%</c:formatCode>
                <c:ptCount val="6"/>
                <c:pt idx="0">
                  <c:v>0.67404958677685944</c:v>
                </c:pt>
                <c:pt idx="1">
                  <c:v>0.6</c:v>
                </c:pt>
                <c:pt idx="2">
                  <c:v>0.50860215053763436</c:v>
                </c:pt>
                <c:pt idx="3">
                  <c:v>0.68</c:v>
                </c:pt>
                <c:pt idx="4">
                  <c:v>0.47499999999999998</c:v>
                </c:pt>
                <c:pt idx="5">
                  <c:v>0.28923076923076924</c:v>
                </c:pt>
              </c:numCache>
            </c:numRef>
          </c:xVal>
          <c:yVal>
            <c:numRef>
              <c:f>'Sample graphs'!$A$4:$A$9</c:f>
              <c:numCache>
                <c:formatCode>General</c:formatCode>
                <c:ptCount val="6"/>
                <c:pt idx="0">
                  <c:v>8.5000000000000006E-2</c:v>
                </c:pt>
                <c:pt idx="1">
                  <c:v>0.25</c:v>
                </c:pt>
                <c:pt idx="2">
                  <c:v>0.42</c:v>
                </c:pt>
                <c:pt idx="3">
                  <c:v>0.57999999999999996</c:v>
                </c:pt>
                <c:pt idx="4">
                  <c:v>0.76</c:v>
                </c:pt>
                <c:pt idx="5">
                  <c:v>0.92400000000000004</c:v>
                </c:pt>
              </c:numCache>
            </c:numRef>
          </c:yVal>
          <c:smooth val="0"/>
          <c:extLst>
            <c:ext xmlns:c16="http://schemas.microsoft.com/office/drawing/2014/chart" uri="{C3380CC4-5D6E-409C-BE32-E72D297353CC}">
              <c16:uniqueId val="{00000004-9A92-47F7-B70E-15FC9FDA9A0A}"/>
            </c:ext>
          </c:extLst>
        </c:ser>
        <c:dLbls>
          <c:showLegendKey val="0"/>
          <c:showVal val="0"/>
          <c:showCatName val="0"/>
          <c:showSerName val="0"/>
          <c:showPercent val="0"/>
          <c:showBubbleSize val="0"/>
        </c:dLbls>
        <c:axId val="532347480"/>
        <c:axId val="532347152"/>
      </c:scatterChart>
      <c:catAx>
        <c:axId val="582140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defRPr>
            </a:pPr>
            <a:endParaRPr lang="ca-ES"/>
          </a:p>
        </c:txPr>
        <c:crossAx val="582140304"/>
        <c:crosses val="autoZero"/>
        <c:auto val="1"/>
        <c:lblAlgn val="ctr"/>
        <c:lblOffset val="100"/>
        <c:noMultiLvlLbl val="0"/>
      </c:catAx>
      <c:valAx>
        <c:axId val="58214030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defRPr>
            </a:pPr>
            <a:endParaRPr lang="ca-ES"/>
          </a:p>
        </c:txPr>
        <c:crossAx val="582140632"/>
        <c:crosses val="autoZero"/>
        <c:crossBetween val="between"/>
      </c:valAx>
      <c:valAx>
        <c:axId val="532347152"/>
        <c:scaling>
          <c:orientation val="minMax"/>
          <c:max val="1"/>
        </c:scaling>
        <c:delete val="1"/>
        <c:axPos val="r"/>
        <c:numFmt formatCode="General" sourceLinked="1"/>
        <c:majorTickMark val="out"/>
        <c:minorTickMark val="none"/>
        <c:tickLblPos val="nextTo"/>
        <c:crossAx val="532347480"/>
        <c:crosses val="max"/>
        <c:crossBetween val="midCat"/>
      </c:valAx>
      <c:valAx>
        <c:axId val="532347480"/>
        <c:scaling>
          <c:orientation val="minMax"/>
        </c:scaling>
        <c:delete val="1"/>
        <c:axPos val="b"/>
        <c:numFmt formatCode="0.00%" sourceLinked="1"/>
        <c:majorTickMark val="out"/>
        <c:minorTickMark val="none"/>
        <c:tickLblPos val="nextTo"/>
        <c:crossAx val="53234715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defRPr>
          </a:pPr>
          <a:endParaRPr lang="ca-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Verdana" panose="020B0604030504040204" pitchFamily="34" charset="0"/>
          <a:ea typeface="Verdana" panose="020B0604030504040204" pitchFamily="34" charset="0"/>
          <a:cs typeface="Times New Roman" panose="02020603050405020304" pitchFamily="18" charset="0"/>
        </a:defRPr>
      </a:pPr>
      <a:endParaRPr lang="ca-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849E2A-7D6A-4C48-A194-A205146A2137}" type="datetimeFigureOut">
              <a:rPr lang="es-ES" smtClean="0"/>
              <a:t>21/04/2020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56FBF0-9FD1-4916-96B4-7D3300445132}" type="slidenum">
              <a:rPr lang="es-ES" smtClean="0"/>
              <a:t>‹Nº›</a:t>
            </a:fld>
            <a:endParaRPr lang="es-ES"/>
          </a:p>
        </p:txBody>
      </p:sp>
    </p:spTree>
    <p:extLst>
      <p:ext uri="{BB962C8B-B14F-4D97-AF65-F5344CB8AC3E}">
        <p14:creationId xmlns:p14="http://schemas.microsoft.com/office/powerpoint/2010/main" val="1682144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5"/>
        </a:solidFill>
        <a:effectLst/>
      </p:bgPr>
    </p:bg>
    <p:spTree>
      <p:nvGrpSpPr>
        <p:cNvPr id="1" name=""/>
        <p:cNvGrpSpPr/>
        <p:nvPr/>
      </p:nvGrpSpPr>
      <p:grpSpPr>
        <a:xfrm>
          <a:off x="0" y="0"/>
          <a:ext cx="0" cy="0"/>
          <a:chOff x="0" y="0"/>
          <a:chExt cx="0" cy="0"/>
        </a:xfrm>
      </p:grpSpPr>
      <p:pic>
        <p:nvPicPr>
          <p:cNvPr id="8" name="Picture 7" descr="Overlay-TitleSlide.png"/>
          <p:cNvPicPr>
            <a:picLocks noChangeAspect="1"/>
          </p:cNvPicPr>
          <p:nvPr userDrawn="1"/>
        </p:nvPicPr>
        <p:blipFill rotWithShape="1">
          <a:blip r:embed="rId2"/>
          <a:srcRect l="15535" r="2036"/>
          <a:stretch/>
        </p:blipFill>
        <p:spPr>
          <a:xfrm>
            <a:off x="215459" y="170770"/>
            <a:ext cx="8720175" cy="6483096"/>
          </a:xfrm>
          <a:prstGeom prst="rect">
            <a:avLst/>
          </a:prstGeom>
          <a:solidFill>
            <a:schemeClr val="accent2">
              <a:alpha val="65000"/>
            </a:schemeClr>
          </a:solidFill>
        </p:spPr>
      </p:pic>
      <p:sp>
        <p:nvSpPr>
          <p:cNvPr id="2" name="Title 1"/>
          <p:cNvSpPr>
            <a:spLocks noGrp="1"/>
          </p:cNvSpPr>
          <p:nvPr>
            <p:ph type="ctrTitle"/>
          </p:nvPr>
        </p:nvSpPr>
        <p:spPr>
          <a:xfrm>
            <a:off x="2053801" y="2314135"/>
            <a:ext cx="6309148" cy="1470025"/>
          </a:xfrm>
        </p:spPr>
        <p:txBody>
          <a:bodyPr/>
          <a:lstStyle>
            <a:lvl1pPr algn="r">
              <a:defRPr sz="4400" b="1">
                <a:solidFill>
                  <a:schemeClr val="bg1"/>
                </a:solidFill>
              </a:defRPr>
            </a:lvl1pPr>
          </a:lstStyle>
          <a:p>
            <a:r>
              <a:rPr lang="en-US" dirty="0"/>
              <a:t>Click to edit Master title style</a:t>
            </a:r>
            <a:endParaRPr dirty="0"/>
          </a:p>
        </p:txBody>
      </p:sp>
      <p:sp>
        <p:nvSpPr>
          <p:cNvPr id="3" name="Subtitle 2"/>
          <p:cNvSpPr>
            <a:spLocks noGrp="1"/>
          </p:cNvSpPr>
          <p:nvPr>
            <p:ph type="subTitle" idx="1"/>
          </p:nvPr>
        </p:nvSpPr>
        <p:spPr>
          <a:xfrm>
            <a:off x="2053801" y="3798704"/>
            <a:ext cx="6309149" cy="1319217"/>
          </a:xfrm>
        </p:spPr>
        <p:txBody>
          <a:bodyPr>
            <a:normAutofit/>
          </a:bodyPr>
          <a:lstStyle>
            <a:lvl1pPr marL="0" indent="0" algn="r">
              <a:spcBef>
                <a:spcPts val="600"/>
              </a:spcBef>
              <a:buNone/>
              <a:defRPr sz="1800">
                <a:solidFill>
                  <a:schemeClr val="bg1"/>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a:xfrm>
            <a:off x="1866540" y="6288741"/>
            <a:ext cx="1887537" cy="365125"/>
          </a:xfrm>
        </p:spPr>
        <p:txBody>
          <a:bodyPr/>
          <a:lstStyle>
            <a:lvl1pPr>
              <a:defRPr>
                <a:solidFill>
                  <a:srgbClr val="FFFFFF"/>
                </a:solidFill>
              </a:defRPr>
            </a:lvl1pPr>
          </a:lstStyle>
          <a:p>
            <a:fld id="{D140825E-4A15-4D39-8176-1F07E904CB30}" type="datetimeFigureOut">
              <a:rPr lang="en-US" smtClean="0"/>
              <a:pPr/>
              <a:t>4/21/2020</a:t>
            </a:fld>
            <a:endParaRPr lang="en-US" dirty="0"/>
          </a:p>
        </p:txBody>
      </p:sp>
      <p:sp>
        <p:nvSpPr>
          <p:cNvPr id="5" name="Footer Placeholder 4"/>
          <p:cNvSpPr>
            <a:spLocks noGrp="1"/>
          </p:cNvSpPr>
          <p:nvPr>
            <p:ph type="ftr" sz="quarter" idx="11"/>
          </p:nvPr>
        </p:nvSpPr>
        <p:spPr>
          <a:xfrm>
            <a:off x="3124200" y="6288741"/>
            <a:ext cx="5238750" cy="365125"/>
          </a:xfrm>
        </p:spPr>
        <p:txBody>
          <a:bodyPr/>
          <a:lstStyle>
            <a:lvl1pPr>
              <a:defRPr>
                <a:solidFill>
                  <a:schemeClr val="bg1"/>
                </a:solidFill>
              </a:defRPr>
            </a:lvl1pPr>
          </a:lstStyle>
          <a:p>
            <a:endParaRPr lang="en-US" dirty="0"/>
          </a:p>
        </p:txBody>
      </p:sp>
      <p:sp>
        <p:nvSpPr>
          <p:cNvPr id="13" name="CasellaDiTesto 12"/>
          <p:cNvSpPr txBox="1"/>
          <p:nvPr userDrawn="1"/>
        </p:nvSpPr>
        <p:spPr>
          <a:xfrm>
            <a:off x="2053801" y="5117922"/>
            <a:ext cx="5272796" cy="73866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kern="1200" dirty="0">
                <a:solidFill>
                  <a:srgbClr val="FFFFFF"/>
                </a:solidFill>
                <a:effectLst/>
                <a:latin typeface="Verdana"/>
                <a:ea typeface="+mn-ea"/>
                <a:cs typeface="Verdana"/>
              </a:rPr>
              <a:t>This project has received funding from the European Union's Horizon 2020 research and innovation programme under grant agreement N° 776708</a:t>
            </a:r>
            <a:r>
              <a:rPr lang="it-IT" sz="1050" kern="1200" dirty="0">
                <a:solidFill>
                  <a:srgbClr val="FFFFFF"/>
                </a:solidFill>
                <a:effectLst/>
                <a:latin typeface="Verdana"/>
                <a:ea typeface="+mn-ea"/>
                <a:cs typeface="Verdana"/>
              </a:rPr>
              <a:t>.</a:t>
            </a:r>
            <a:r>
              <a:rPr lang="it-IT" sz="1050" kern="1200" baseline="0" dirty="0">
                <a:solidFill>
                  <a:srgbClr val="FFFFFF"/>
                </a:solidFill>
                <a:effectLst/>
                <a:latin typeface="Verdana"/>
                <a:ea typeface="+mn-ea"/>
                <a:cs typeface="Verdana"/>
              </a:rPr>
              <a:t> T</a:t>
            </a:r>
            <a:r>
              <a:rPr lang="it-IT" sz="1050" dirty="0">
                <a:solidFill>
                  <a:schemeClr val="bg1"/>
                </a:solidFill>
              </a:rPr>
              <a:t>he </a:t>
            </a:r>
            <a:r>
              <a:rPr lang="it-IT" sz="1050" dirty="0" err="1">
                <a:solidFill>
                  <a:schemeClr val="bg1"/>
                </a:solidFill>
              </a:rPr>
              <a:t>views</a:t>
            </a:r>
            <a:r>
              <a:rPr lang="it-IT" sz="1050" dirty="0">
                <a:solidFill>
                  <a:schemeClr val="bg1"/>
                </a:solidFill>
              </a:rPr>
              <a:t> </a:t>
            </a:r>
            <a:r>
              <a:rPr lang="it-IT" sz="1050" dirty="0" err="1">
                <a:solidFill>
                  <a:schemeClr val="bg1"/>
                </a:solidFill>
              </a:rPr>
              <a:t>expressed</a:t>
            </a:r>
            <a:r>
              <a:rPr lang="it-IT" sz="1050" dirty="0">
                <a:solidFill>
                  <a:schemeClr val="bg1"/>
                </a:solidFill>
              </a:rPr>
              <a:t> in </a:t>
            </a:r>
            <a:r>
              <a:rPr lang="it-IT" sz="1050" dirty="0" err="1">
                <a:solidFill>
                  <a:schemeClr val="bg1"/>
                </a:solidFill>
              </a:rPr>
              <a:t>this</a:t>
            </a:r>
            <a:r>
              <a:rPr lang="it-IT" sz="1050" dirty="0">
                <a:solidFill>
                  <a:schemeClr val="bg1"/>
                </a:solidFill>
              </a:rPr>
              <a:t> </a:t>
            </a:r>
            <a:r>
              <a:rPr lang="it-IT" sz="1050" dirty="0" err="1">
                <a:solidFill>
                  <a:schemeClr val="bg1"/>
                </a:solidFill>
              </a:rPr>
              <a:t>publication</a:t>
            </a:r>
            <a:r>
              <a:rPr lang="it-IT" sz="1050" dirty="0">
                <a:solidFill>
                  <a:schemeClr val="bg1"/>
                </a:solidFill>
              </a:rPr>
              <a:t> are the sole </a:t>
            </a:r>
            <a:r>
              <a:rPr lang="it-IT" sz="1050" dirty="0" err="1">
                <a:solidFill>
                  <a:schemeClr val="bg1"/>
                </a:solidFill>
              </a:rPr>
              <a:t>responsibility</a:t>
            </a:r>
            <a:r>
              <a:rPr lang="it-IT" sz="1050" dirty="0">
                <a:solidFill>
                  <a:schemeClr val="bg1"/>
                </a:solidFill>
              </a:rPr>
              <a:t> of the </a:t>
            </a:r>
            <a:r>
              <a:rPr lang="it-IT" sz="1050" dirty="0" err="1">
                <a:solidFill>
                  <a:schemeClr val="bg1"/>
                </a:solidFill>
              </a:rPr>
              <a:t>author</a:t>
            </a:r>
            <a:r>
              <a:rPr lang="it-IT" sz="1050" dirty="0">
                <a:solidFill>
                  <a:schemeClr val="bg1"/>
                </a:solidFill>
              </a:rPr>
              <a:t>/</a:t>
            </a:r>
            <a:r>
              <a:rPr lang="it-IT" sz="1050" dirty="0" err="1">
                <a:solidFill>
                  <a:schemeClr val="bg1"/>
                </a:solidFill>
              </a:rPr>
              <a:t>s</a:t>
            </a:r>
            <a:r>
              <a:rPr lang="it-IT" sz="1050" dirty="0">
                <a:solidFill>
                  <a:schemeClr val="bg1"/>
                </a:solidFill>
              </a:rPr>
              <a:t> and do </a:t>
            </a:r>
            <a:r>
              <a:rPr lang="it-IT" sz="1050" dirty="0" err="1">
                <a:solidFill>
                  <a:schemeClr val="bg1"/>
                </a:solidFill>
              </a:rPr>
              <a:t>not</a:t>
            </a:r>
            <a:r>
              <a:rPr lang="it-IT" sz="1050" dirty="0">
                <a:solidFill>
                  <a:schemeClr val="bg1"/>
                </a:solidFill>
              </a:rPr>
              <a:t> </a:t>
            </a:r>
            <a:r>
              <a:rPr lang="it-IT" sz="1050" dirty="0" err="1">
                <a:solidFill>
                  <a:schemeClr val="bg1"/>
                </a:solidFill>
              </a:rPr>
              <a:t>necessarily</a:t>
            </a:r>
            <a:r>
              <a:rPr lang="it-IT" sz="1050" dirty="0">
                <a:solidFill>
                  <a:schemeClr val="bg1"/>
                </a:solidFill>
              </a:rPr>
              <a:t> </a:t>
            </a:r>
            <a:r>
              <a:rPr lang="it-IT" sz="1050" dirty="0" err="1">
                <a:solidFill>
                  <a:schemeClr val="bg1"/>
                </a:solidFill>
              </a:rPr>
              <a:t>reflect</a:t>
            </a:r>
            <a:r>
              <a:rPr lang="it-IT" sz="1050" dirty="0">
                <a:solidFill>
                  <a:schemeClr val="bg1"/>
                </a:solidFill>
              </a:rPr>
              <a:t> the </a:t>
            </a:r>
            <a:r>
              <a:rPr lang="it-IT" sz="1050" dirty="0" err="1">
                <a:solidFill>
                  <a:schemeClr val="bg1"/>
                </a:solidFill>
              </a:rPr>
              <a:t>views</a:t>
            </a:r>
            <a:r>
              <a:rPr lang="it-IT" sz="1050" dirty="0">
                <a:solidFill>
                  <a:schemeClr val="bg1"/>
                </a:solidFill>
              </a:rPr>
              <a:t> of the </a:t>
            </a:r>
            <a:r>
              <a:rPr lang="it-IT" sz="1050" dirty="0" err="1">
                <a:solidFill>
                  <a:schemeClr val="bg1"/>
                </a:solidFill>
              </a:rPr>
              <a:t>European</a:t>
            </a:r>
            <a:r>
              <a:rPr lang="it-IT" sz="1050" dirty="0">
                <a:solidFill>
                  <a:schemeClr val="bg1"/>
                </a:solidFill>
              </a:rPr>
              <a:t> </a:t>
            </a:r>
            <a:r>
              <a:rPr lang="it-IT" sz="1050" dirty="0" err="1">
                <a:solidFill>
                  <a:schemeClr val="bg1"/>
                </a:solidFill>
              </a:rPr>
              <a:t>Commission</a:t>
            </a:r>
            <a:r>
              <a:rPr lang="it-IT" sz="1050" dirty="0">
                <a:solidFill>
                  <a:schemeClr val="bg1"/>
                </a:solidFill>
              </a:rPr>
              <a:t>.</a:t>
            </a:r>
            <a:endParaRPr lang="it-IT" sz="1050" kern="1200" dirty="0">
              <a:solidFill>
                <a:schemeClr val="bg1"/>
              </a:solidFill>
              <a:effectLst/>
              <a:latin typeface="Verdana"/>
              <a:ea typeface="+mn-ea"/>
              <a:cs typeface="Verdana"/>
            </a:endParaRPr>
          </a:p>
        </p:txBody>
      </p:sp>
      <p:pic>
        <p:nvPicPr>
          <p:cNvPr id="14" name="Immagine 13" descr="flag_yellow_high.jp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260739" y="5117922"/>
            <a:ext cx="1073066" cy="710359"/>
          </a:xfrm>
          <a:prstGeom prst="rect">
            <a:avLst/>
          </a:prstGeom>
        </p:spPr>
      </p:pic>
      <p:pic>
        <p:nvPicPr>
          <p:cNvPr id="15" name="Immagine 14" descr="HSF Logo_MAIN-mono white.png"/>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5983853" y="360148"/>
            <a:ext cx="2379096" cy="178306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2_Section Header">
    <p:bg>
      <p:bgPr>
        <a:solidFill>
          <a:srgbClr val="5EB280"/>
        </a:solidFill>
        <a:effectLst/>
      </p:bgPr>
    </p:bg>
    <p:spTree>
      <p:nvGrpSpPr>
        <p:cNvPr id="1" name=""/>
        <p:cNvGrpSpPr/>
        <p:nvPr/>
      </p:nvGrpSpPr>
      <p:grpSpPr>
        <a:xfrm>
          <a:off x="0" y="0"/>
          <a:ext cx="0" cy="0"/>
          <a:chOff x="0" y="0"/>
          <a:chExt cx="0" cy="0"/>
        </a:xfrm>
      </p:grpSpPr>
      <p:pic>
        <p:nvPicPr>
          <p:cNvPr id="8" name="Picture 7" descr="Overlay-SectionHeader.png"/>
          <p:cNvPicPr>
            <a:picLocks noChangeAspect="1"/>
          </p:cNvPicPr>
          <p:nvPr userDrawn="1"/>
        </p:nvPicPr>
        <p:blipFill>
          <a:blip r:embed="rId2"/>
          <a:stretch>
            <a:fillRect/>
          </a:stretch>
        </p:blipFill>
        <p:spPr>
          <a:xfrm>
            <a:off x="158367" y="187452"/>
            <a:ext cx="8827266" cy="6483096"/>
          </a:xfrm>
          <a:prstGeom prst="rect">
            <a:avLst/>
          </a:prstGeom>
          <a:solidFill>
            <a:srgbClr val="5EB280"/>
          </a:solidFill>
        </p:spPr>
      </p:pic>
      <p:sp>
        <p:nvSpPr>
          <p:cNvPr id="2" name="Title 1"/>
          <p:cNvSpPr>
            <a:spLocks noGrp="1"/>
          </p:cNvSpPr>
          <p:nvPr>
            <p:ph type="title"/>
          </p:nvPr>
        </p:nvSpPr>
        <p:spPr>
          <a:xfrm>
            <a:off x="389528" y="2591360"/>
            <a:ext cx="7583487" cy="1362075"/>
          </a:xfrm>
        </p:spPr>
        <p:txBody>
          <a:bodyPr anchor="b" anchorCtr="0">
            <a:noAutofit/>
          </a:bodyPr>
          <a:lstStyle>
            <a:lvl1pPr algn="l">
              <a:defRPr sz="4400" b="1" cap="none" baseline="0">
                <a:solidFill>
                  <a:srgbClr val="464646"/>
                </a:solidFill>
              </a:defRPr>
            </a:lvl1pPr>
          </a:lstStyle>
          <a:p>
            <a:r>
              <a:rPr lang="en-US" dirty="0"/>
              <a:t>Click to edit Master title style</a:t>
            </a:r>
            <a:endParaRPr dirty="0"/>
          </a:p>
        </p:txBody>
      </p:sp>
      <p:sp>
        <p:nvSpPr>
          <p:cNvPr id="3" name="Text Placeholder 2"/>
          <p:cNvSpPr>
            <a:spLocks noGrp="1"/>
          </p:cNvSpPr>
          <p:nvPr>
            <p:ph type="body" idx="1"/>
          </p:nvPr>
        </p:nvSpPr>
        <p:spPr>
          <a:xfrm>
            <a:off x="389528" y="3950354"/>
            <a:ext cx="7583487" cy="1500187"/>
          </a:xfrm>
        </p:spPr>
        <p:txBody>
          <a:bodyPr anchor="t" anchorCtr="0"/>
          <a:lstStyle>
            <a:lvl1pPr marL="0" indent="0" algn="l">
              <a:spcBef>
                <a:spcPts val="600"/>
              </a:spcBef>
              <a:buNone/>
              <a:defRPr sz="2000" cap="none" baseline="0">
                <a:solidFill>
                  <a:srgbClr val="46464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rgbClr val="464646"/>
                </a:solidFill>
              </a:defRPr>
            </a:lvl1pPr>
          </a:lstStyle>
          <a:p>
            <a:fld id="{D140825E-4A15-4D39-8176-1F07E904CB30}" type="datetimeFigureOut">
              <a:rPr lang="en-US" smtClean="0"/>
              <a:pPr/>
              <a:t>4/21/2020</a:t>
            </a:fld>
            <a:endParaRPr lang="en-US"/>
          </a:p>
        </p:txBody>
      </p:sp>
      <p:sp>
        <p:nvSpPr>
          <p:cNvPr id="5" name="Footer Placeholder 4"/>
          <p:cNvSpPr>
            <a:spLocks noGrp="1"/>
          </p:cNvSpPr>
          <p:nvPr>
            <p:ph type="ftr" sz="quarter" idx="11"/>
          </p:nvPr>
        </p:nvSpPr>
        <p:spPr/>
        <p:txBody>
          <a:bodyPr/>
          <a:lstStyle>
            <a:lvl1pPr>
              <a:defRPr>
                <a:solidFill>
                  <a:srgbClr val="464646"/>
                </a:solidFill>
              </a:defRPr>
            </a:lvl1pPr>
          </a:lstStyle>
          <a:p>
            <a:endParaRPr lang="en-US" dirty="0"/>
          </a:p>
        </p:txBody>
      </p:sp>
    </p:spTree>
    <p:extLst>
      <p:ext uri="{BB962C8B-B14F-4D97-AF65-F5344CB8AC3E}">
        <p14:creationId xmlns:p14="http://schemas.microsoft.com/office/powerpoint/2010/main" val="130077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3_Section Header">
    <p:bg>
      <p:bgPr>
        <a:solidFill>
          <a:srgbClr val="FCD86C"/>
        </a:solidFill>
        <a:effectLst/>
      </p:bgPr>
    </p:bg>
    <p:spTree>
      <p:nvGrpSpPr>
        <p:cNvPr id="1" name=""/>
        <p:cNvGrpSpPr/>
        <p:nvPr/>
      </p:nvGrpSpPr>
      <p:grpSpPr>
        <a:xfrm>
          <a:off x="0" y="0"/>
          <a:ext cx="0" cy="0"/>
          <a:chOff x="0" y="0"/>
          <a:chExt cx="0" cy="0"/>
        </a:xfrm>
      </p:grpSpPr>
      <p:pic>
        <p:nvPicPr>
          <p:cNvPr id="8" name="Picture 7" descr="Overlay-SectionHeader.png"/>
          <p:cNvPicPr>
            <a:picLocks noChangeAspect="1"/>
          </p:cNvPicPr>
          <p:nvPr userDrawn="1"/>
        </p:nvPicPr>
        <p:blipFill>
          <a:blip r:embed="rId2">
            <a:alphaModFix/>
          </a:blip>
          <a:stretch>
            <a:fillRect/>
          </a:stretch>
        </p:blipFill>
        <p:spPr>
          <a:xfrm>
            <a:off x="158367" y="187452"/>
            <a:ext cx="8827266" cy="6483096"/>
          </a:xfrm>
          <a:prstGeom prst="rect">
            <a:avLst/>
          </a:prstGeom>
          <a:solidFill>
            <a:srgbClr val="FCD86C"/>
          </a:solidFill>
        </p:spPr>
      </p:pic>
      <p:sp>
        <p:nvSpPr>
          <p:cNvPr id="2" name="Title 1"/>
          <p:cNvSpPr>
            <a:spLocks noGrp="1"/>
          </p:cNvSpPr>
          <p:nvPr>
            <p:ph type="title"/>
          </p:nvPr>
        </p:nvSpPr>
        <p:spPr>
          <a:xfrm>
            <a:off x="389528" y="2591360"/>
            <a:ext cx="7583487" cy="1362075"/>
          </a:xfrm>
        </p:spPr>
        <p:txBody>
          <a:bodyPr anchor="b" anchorCtr="0">
            <a:noAutofit/>
          </a:bodyPr>
          <a:lstStyle>
            <a:lvl1pPr algn="l">
              <a:defRPr sz="4400" b="1" cap="none" baseline="0">
                <a:solidFill>
                  <a:srgbClr val="464646"/>
                </a:solidFill>
              </a:defRPr>
            </a:lvl1pPr>
          </a:lstStyle>
          <a:p>
            <a:r>
              <a:rPr lang="en-US" dirty="0"/>
              <a:t>Click to edit Master title style</a:t>
            </a:r>
            <a:endParaRPr dirty="0"/>
          </a:p>
        </p:txBody>
      </p:sp>
      <p:sp>
        <p:nvSpPr>
          <p:cNvPr id="3" name="Text Placeholder 2"/>
          <p:cNvSpPr>
            <a:spLocks noGrp="1"/>
          </p:cNvSpPr>
          <p:nvPr>
            <p:ph type="body" idx="1"/>
          </p:nvPr>
        </p:nvSpPr>
        <p:spPr>
          <a:xfrm>
            <a:off x="389528" y="3950354"/>
            <a:ext cx="7583487" cy="1500187"/>
          </a:xfrm>
        </p:spPr>
        <p:txBody>
          <a:bodyPr anchor="t" anchorCtr="0"/>
          <a:lstStyle>
            <a:lvl1pPr marL="0" indent="0" algn="l">
              <a:spcBef>
                <a:spcPts val="600"/>
              </a:spcBef>
              <a:buNone/>
              <a:defRPr sz="2000" cap="none" baseline="0">
                <a:solidFill>
                  <a:srgbClr val="46464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rgbClr val="464646"/>
                </a:solidFill>
              </a:defRPr>
            </a:lvl1pPr>
          </a:lstStyle>
          <a:p>
            <a:fld id="{D140825E-4A15-4D39-8176-1F07E904CB30}" type="datetimeFigureOut">
              <a:rPr lang="en-US" smtClean="0"/>
              <a:pPr/>
              <a:t>4/21/2020</a:t>
            </a:fld>
            <a:endParaRPr lang="en-US"/>
          </a:p>
        </p:txBody>
      </p:sp>
      <p:sp>
        <p:nvSpPr>
          <p:cNvPr id="5" name="Footer Placeholder 4"/>
          <p:cNvSpPr>
            <a:spLocks noGrp="1"/>
          </p:cNvSpPr>
          <p:nvPr>
            <p:ph type="ftr" sz="quarter" idx="11"/>
          </p:nvPr>
        </p:nvSpPr>
        <p:spPr/>
        <p:txBody>
          <a:bodyPr/>
          <a:lstStyle>
            <a:lvl1pPr>
              <a:defRPr>
                <a:solidFill>
                  <a:srgbClr val="464646"/>
                </a:solidFill>
              </a:defRPr>
            </a:lvl1pPr>
          </a:lstStyle>
          <a:p>
            <a:endParaRPr lang="en-US"/>
          </a:p>
        </p:txBody>
      </p:sp>
    </p:spTree>
    <p:extLst>
      <p:ext uri="{BB962C8B-B14F-4D97-AF65-F5344CB8AC3E}">
        <p14:creationId xmlns:p14="http://schemas.microsoft.com/office/powerpoint/2010/main" val="1300775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4_Section Header">
    <p:bg>
      <p:bgPr>
        <a:solidFill>
          <a:srgbClr val="DE667E"/>
        </a:solidFill>
        <a:effectLst/>
      </p:bgPr>
    </p:bg>
    <p:spTree>
      <p:nvGrpSpPr>
        <p:cNvPr id="1" name=""/>
        <p:cNvGrpSpPr/>
        <p:nvPr/>
      </p:nvGrpSpPr>
      <p:grpSpPr>
        <a:xfrm>
          <a:off x="0" y="0"/>
          <a:ext cx="0" cy="0"/>
          <a:chOff x="0" y="0"/>
          <a:chExt cx="0" cy="0"/>
        </a:xfrm>
      </p:grpSpPr>
      <p:pic>
        <p:nvPicPr>
          <p:cNvPr id="8" name="Picture 7" descr="Overlay-SectionHeader.png"/>
          <p:cNvPicPr>
            <a:picLocks noChangeAspect="1"/>
          </p:cNvPicPr>
          <p:nvPr userDrawn="1"/>
        </p:nvPicPr>
        <p:blipFill>
          <a:blip r:embed="rId2"/>
          <a:stretch>
            <a:fillRect/>
          </a:stretch>
        </p:blipFill>
        <p:spPr>
          <a:xfrm>
            <a:off x="158367" y="187452"/>
            <a:ext cx="8827266" cy="6483096"/>
          </a:xfrm>
          <a:prstGeom prst="rect">
            <a:avLst/>
          </a:prstGeom>
          <a:solidFill>
            <a:srgbClr val="DE667E"/>
          </a:solidFill>
        </p:spPr>
      </p:pic>
      <p:sp>
        <p:nvSpPr>
          <p:cNvPr id="2" name="Title 1"/>
          <p:cNvSpPr>
            <a:spLocks noGrp="1"/>
          </p:cNvSpPr>
          <p:nvPr>
            <p:ph type="title"/>
          </p:nvPr>
        </p:nvSpPr>
        <p:spPr>
          <a:xfrm>
            <a:off x="389528" y="2591360"/>
            <a:ext cx="7583487" cy="1362075"/>
          </a:xfrm>
        </p:spPr>
        <p:txBody>
          <a:bodyPr anchor="b" anchorCtr="0">
            <a:noAutofit/>
          </a:bodyPr>
          <a:lstStyle>
            <a:lvl1pPr algn="l">
              <a:defRPr sz="4400" b="1"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389528"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rgbClr val="FFFFFF"/>
                </a:solidFill>
              </a:defRPr>
            </a:lvl1pPr>
          </a:lstStyle>
          <a:p>
            <a:fld id="{D140825E-4A15-4D39-8176-1F07E904CB30}" type="datetimeFigureOut">
              <a:rPr lang="en-US" smtClean="0"/>
              <a:pPr/>
              <a:t>4/21/2020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Tree>
    <p:extLst>
      <p:ext uri="{BB962C8B-B14F-4D97-AF65-F5344CB8AC3E}">
        <p14:creationId xmlns:p14="http://schemas.microsoft.com/office/powerpoint/2010/main" val="1300775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5115" y="381000"/>
            <a:ext cx="6780923" cy="1044388"/>
          </a:xfrm>
        </p:spPr>
        <p:txBody>
          <a:bodyPr/>
          <a:lstStyle>
            <a:lvl1pPr>
              <a:defRPr b="1"/>
            </a:lvl1pPr>
          </a:lstStyle>
          <a:p>
            <a:r>
              <a:rPr lang="en-US" dirty="0"/>
              <a:t>Click to edit Master title style</a:t>
            </a:r>
            <a:endParaRPr dirty="0"/>
          </a:p>
        </p:txBody>
      </p:sp>
      <p:sp>
        <p:nvSpPr>
          <p:cNvPr id="3" name="Content Placeholder 2"/>
          <p:cNvSpPr>
            <a:spLocks noGrp="1"/>
          </p:cNvSpPr>
          <p:nvPr>
            <p:ph idx="1"/>
          </p:nvPr>
        </p:nvSpPr>
        <p:spPr>
          <a:xfrm>
            <a:off x="623898" y="1828800"/>
            <a:ext cx="8062141" cy="4208930"/>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Date Placeholder 3"/>
          <p:cNvSpPr>
            <a:spLocks noGrp="1"/>
          </p:cNvSpPr>
          <p:nvPr>
            <p:ph type="dt" sz="half" idx="10"/>
          </p:nvPr>
        </p:nvSpPr>
        <p:spPr>
          <a:xfrm>
            <a:off x="637893" y="6288741"/>
            <a:ext cx="1886887" cy="365125"/>
          </a:xfrm>
        </p:spPr>
        <p:txBody>
          <a:bodyPr/>
          <a:lstStyle/>
          <a:p>
            <a:fld id="{D140825E-4A15-4D39-8176-1F07E904CB30}" type="datetimeFigureOut">
              <a:rPr lang="en-US" smtClean="0"/>
              <a:t>4/21/2020</a:t>
            </a:fld>
            <a:endParaRPr lang="en-US" dirty="0"/>
          </a:p>
        </p:txBody>
      </p:sp>
      <p:sp>
        <p:nvSpPr>
          <p:cNvPr id="5" name="Footer Placeholder 4"/>
          <p:cNvSpPr>
            <a:spLocks noGrp="1"/>
          </p:cNvSpPr>
          <p:nvPr>
            <p:ph type="ftr" sz="quarter" idx="11"/>
          </p:nvPr>
        </p:nvSpPr>
        <p:spPr>
          <a:xfrm>
            <a:off x="3076630" y="6288741"/>
            <a:ext cx="4954283" cy="365125"/>
          </a:xfrm>
        </p:spPr>
        <p:txBody>
          <a:bodyPr/>
          <a:lstStyle/>
          <a:p>
            <a:endParaRPr lang="en-US" dirty="0"/>
          </a:p>
        </p:txBody>
      </p:sp>
      <p:sp>
        <p:nvSpPr>
          <p:cNvPr id="6" name="Slide Number Placeholder 5"/>
          <p:cNvSpPr>
            <a:spLocks noGrp="1"/>
          </p:cNvSpPr>
          <p:nvPr>
            <p:ph type="sldNum" sz="quarter" idx="12"/>
          </p:nvPr>
        </p:nvSpPr>
        <p:spPr>
          <a:xfrm>
            <a:off x="8193150" y="6288741"/>
            <a:ext cx="492889" cy="365125"/>
          </a:xfrm>
        </p:spPr>
        <p:txBody>
          <a:bodyPr/>
          <a:lstStyle/>
          <a:p>
            <a:fld id="{93E4AAA4-6363-4581-962D-1ACCC2D600C5}" type="slidenum">
              <a:rPr lang="en-US" smtClean="0"/>
              <a:t>‹Nº›</a:t>
            </a:fld>
            <a:endParaRPr lang="en-US" dirty="0"/>
          </a:p>
        </p:txBody>
      </p:sp>
      <p:pic>
        <p:nvPicPr>
          <p:cNvPr id="9" name="Immagine 8" descr="HSF Logo_MAIN-color.png"/>
          <p:cNvPicPr>
            <a:picLocks noChangeAspect="1"/>
          </p:cNvPicPr>
          <p:nvPr userDrawn="1"/>
        </p:nvPicPr>
        <p:blipFill rotWithShape="1">
          <a:blip r:embed="rId2" cstate="email">
            <a:extLst>
              <a:ext uri="{28A0092B-C50C-407E-A947-70E740481C1C}">
                <a14:useLocalDpi xmlns:a14="http://schemas.microsoft.com/office/drawing/2010/main" val="0"/>
              </a:ext>
            </a:extLst>
          </a:blip>
          <a:srcRect l="22242" r="23159" b="27933"/>
          <a:stretch/>
        </p:blipFill>
        <p:spPr>
          <a:xfrm>
            <a:off x="256244" y="202375"/>
            <a:ext cx="1403769" cy="139063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5"/>
        </a:solidFill>
        <a:effectLst/>
      </p:bgPr>
    </p:bg>
    <p:spTree>
      <p:nvGrpSpPr>
        <p:cNvPr id="1" name=""/>
        <p:cNvGrpSpPr/>
        <p:nvPr/>
      </p:nvGrpSpPr>
      <p:grpSpPr>
        <a:xfrm>
          <a:off x="0" y="0"/>
          <a:ext cx="0" cy="0"/>
          <a:chOff x="0" y="0"/>
          <a:chExt cx="0" cy="0"/>
        </a:xfrm>
      </p:grpSpPr>
      <p:pic>
        <p:nvPicPr>
          <p:cNvPr id="8" name="Picture 7" descr="Overlay-SectionHeader.png"/>
          <p:cNvPicPr>
            <a:picLocks noChangeAspect="1"/>
          </p:cNvPicPr>
          <p:nvPr userDrawn="1"/>
        </p:nvPicPr>
        <p:blipFill>
          <a:blip r:embed="rId2"/>
          <a:stretch>
            <a:fillRect/>
          </a:stretch>
        </p:blipFill>
        <p:spPr>
          <a:xfrm>
            <a:off x="158367" y="187452"/>
            <a:ext cx="8827266" cy="6483096"/>
          </a:xfrm>
          <a:prstGeom prst="rect">
            <a:avLst/>
          </a:prstGeom>
          <a:solidFill>
            <a:schemeClr val="accent5"/>
          </a:solidFill>
        </p:spPr>
      </p:pic>
      <p:sp>
        <p:nvSpPr>
          <p:cNvPr id="2" name="Title 1"/>
          <p:cNvSpPr>
            <a:spLocks noGrp="1"/>
          </p:cNvSpPr>
          <p:nvPr>
            <p:ph type="title"/>
          </p:nvPr>
        </p:nvSpPr>
        <p:spPr>
          <a:xfrm>
            <a:off x="389528" y="2591360"/>
            <a:ext cx="7583487" cy="1362075"/>
          </a:xfrm>
        </p:spPr>
        <p:txBody>
          <a:bodyPr anchor="b" anchorCtr="0">
            <a:noAutofit/>
          </a:bodyPr>
          <a:lstStyle>
            <a:lvl1pPr algn="l">
              <a:defRPr sz="4400" b="1"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389528"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rgbClr val="FFFFFF"/>
                </a:solidFill>
              </a:defRPr>
            </a:lvl1pPr>
          </a:lstStyle>
          <a:p>
            <a:fld id="{D140825E-4A15-4D39-8176-1F07E904CB30}" type="datetimeFigureOut">
              <a:rPr lang="en-US" smtClean="0"/>
              <a:pPr/>
              <a:t>4/21/2020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Content Placeholder 2"/>
          <p:cNvSpPr>
            <a:spLocks noGrp="1"/>
          </p:cNvSpPr>
          <p:nvPr>
            <p:ph sz="half" idx="1"/>
          </p:nvPr>
        </p:nvSpPr>
        <p:spPr>
          <a:xfrm>
            <a:off x="1147115"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Content Placeholder 3"/>
          <p:cNvSpPr>
            <a:spLocks noGrp="1"/>
          </p:cNvSpPr>
          <p:nvPr>
            <p:ph sz="half" idx="2"/>
          </p:nvPr>
        </p:nvSpPr>
        <p:spPr>
          <a:xfrm>
            <a:off x="5056194"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5" name="Date Placeholder 4"/>
          <p:cNvSpPr>
            <a:spLocks noGrp="1"/>
          </p:cNvSpPr>
          <p:nvPr>
            <p:ph type="dt" sz="half" idx="10"/>
          </p:nvPr>
        </p:nvSpPr>
        <p:spPr>
          <a:xfrm>
            <a:off x="1149729" y="6288741"/>
            <a:ext cx="1887537" cy="365125"/>
          </a:xfrm>
        </p:spPr>
        <p:txBody>
          <a:bodyPr/>
          <a:lstStyle/>
          <a:p>
            <a:fld id="{D140825E-4A15-4D39-8176-1F07E904CB30}"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a:p>
        </p:txBody>
      </p:sp>
      <p:pic>
        <p:nvPicPr>
          <p:cNvPr id="10" name="Immagine 9" descr="HSF Logo_MAIN-color.png"/>
          <p:cNvPicPr>
            <a:picLocks noChangeAspect="1"/>
          </p:cNvPicPr>
          <p:nvPr userDrawn="1"/>
        </p:nvPicPr>
        <p:blipFill rotWithShape="1">
          <a:blip r:embed="rId2" cstate="email">
            <a:extLst>
              <a:ext uri="{28A0092B-C50C-407E-A947-70E740481C1C}">
                <a14:useLocalDpi xmlns:a14="http://schemas.microsoft.com/office/drawing/2010/main" val="0"/>
              </a:ext>
            </a:extLst>
          </a:blip>
          <a:srcRect l="22242" r="23159" b="27933"/>
          <a:stretch/>
        </p:blipFill>
        <p:spPr>
          <a:xfrm>
            <a:off x="256244" y="202375"/>
            <a:ext cx="1403769" cy="1390631"/>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49410" y="381000"/>
            <a:ext cx="6836629" cy="1044388"/>
          </a:xfrm>
        </p:spPr>
        <p:txBody>
          <a:bodyPr/>
          <a:lstStyle>
            <a:lvl1pPr>
              <a:defRPr/>
            </a:lvl1pPr>
          </a:lstStyle>
          <a:p>
            <a:r>
              <a:rPr lang="en-US" dirty="0"/>
              <a:t>Click to edit Master title style</a:t>
            </a:r>
            <a:endParaRPr dirty="0"/>
          </a:p>
        </p:txBody>
      </p:sp>
      <p:sp>
        <p:nvSpPr>
          <p:cNvPr id="3" name="Text Placeholder 2"/>
          <p:cNvSpPr>
            <a:spLocks noGrp="1"/>
          </p:cNvSpPr>
          <p:nvPr>
            <p:ph type="body" idx="1"/>
          </p:nvPr>
        </p:nvSpPr>
        <p:spPr>
          <a:xfrm>
            <a:off x="1102552" y="1561914"/>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2552"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5" name="Text Placeholder 4"/>
          <p:cNvSpPr>
            <a:spLocks noGrp="1"/>
          </p:cNvSpPr>
          <p:nvPr>
            <p:ph type="body" sz="quarter" idx="3"/>
          </p:nvPr>
        </p:nvSpPr>
        <p:spPr>
          <a:xfrm>
            <a:off x="5028439" y="1572371"/>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28439"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7" name="Date Placeholder 6"/>
          <p:cNvSpPr>
            <a:spLocks noGrp="1"/>
          </p:cNvSpPr>
          <p:nvPr>
            <p:ph type="dt" sz="half" idx="10"/>
          </p:nvPr>
        </p:nvSpPr>
        <p:spPr>
          <a:xfrm>
            <a:off x="1105165" y="6288741"/>
            <a:ext cx="1887537" cy="365125"/>
          </a:xfrm>
        </p:spPr>
        <p:txBody>
          <a:bodyPr/>
          <a:lstStyle/>
          <a:p>
            <a:fld id="{D140825E-4A15-4D39-8176-1F07E904CB30}" type="datetimeFigureOut">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‹Nº›</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Immagine 16" descr="HSF Logo_MAIN-color.png"/>
          <p:cNvPicPr>
            <a:picLocks noChangeAspect="1"/>
          </p:cNvPicPr>
          <p:nvPr userDrawn="1"/>
        </p:nvPicPr>
        <p:blipFill rotWithShape="1">
          <a:blip r:embed="rId2" cstate="email">
            <a:extLst>
              <a:ext uri="{28A0092B-C50C-407E-A947-70E740481C1C}">
                <a14:useLocalDpi xmlns:a14="http://schemas.microsoft.com/office/drawing/2010/main" val="0"/>
              </a:ext>
            </a:extLst>
          </a:blip>
          <a:srcRect l="22242" r="23159" b="27933"/>
          <a:stretch/>
        </p:blipFill>
        <p:spPr>
          <a:xfrm>
            <a:off x="256244" y="202375"/>
            <a:ext cx="1403769" cy="1390631"/>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solidFill>
        <a:effectLst/>
      </p:bgPr>
    </p:bg>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‹Nº›</a:t>
            </a:fld>
            <a:endParaRPr lang="en-US"/>
          </a:p>
        </p:txBody>
      </p:sp>
      <p:pic>
        <p:nvPicPr>
          <p:cNvPr id="7" name="Immagine 6" descr="HSF Logo_MAIN-color.png"/>
          <p:cNvPicPr>
            <a:picLocks noChangeAspect="1"/>
          </p:cNvPicPr>
          <p:nvPr userDrawn="1"/>
        </p:nvPicPr>
        <p:blipFill rotWithShape="1">
          <a:blip r:embed="rId3" cstate="email">
            <a:extLst>
              <a:ext uri="{28A0092B-C50C-407E-A947-70E740481C1C}">
                <a14:useLocalDpi xmlns:a14="http://schemas.microsoft.com/office/drawing/2010/main" val="0"/>
              </a:ext>
            </a:extLst>
          </a:blip>
          <a:srcRect l="22242" r="23159" b="27933"/>
          <a:stretch/>
        </p:blipFill>
        <p:spPr>
          <a:xfrm>
            <a:off x="256244" y="202375"/>
            <a:ext cx="1403769" cy="1390631"/>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5"/>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825E-4A15-4D39-8176-1F07E904CB30}" type="datetimeFigureOut">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5_Section Header">
    <p:bg>
      <p:bgPr>
        <a:solidFill>
          <a:schemeClr val="accent5">
            <a:lumMod val="75000"/>
          </a:schemeClr>
        </a:solidFill>
        <a:effectLst/>
      </p:bgPr>
    </p:bg>
    <p:spTree>
      <p:nvGrpSpPr>
        <p:cNvPr id="1" name=""/>
        <p:cNvGrpSpPr/>
        <p:nvPr/>
      </p:nvGrpSpPr>
      <p:grpSpPr>
        <a:xfrm>
          <a:off x="0" y="0"/>
          <a:ext cx="0" cy="0"/>
          <a:chOff x="0" y="0"/>
          <a:chExt cx="0" cy="0"/>
        </a:xfrm>
      </p:grpSpPr>
      <p:pic>
        <p:nvPicPr>
          <p:cNvPr id="8" name="Picture 7" descr="Overlay-SectionHeader.png"/>
          <p:cNvPicPr>
            <a:picLocks noChangeAspect="1"/>
          </p:cNvPicPr>
          <p:nvPr userDrawn="1"/>
        </p:nvPicPr>
        <p:blipFill>
          <a:blip r:embed="rId2"/>
          <a:stretch>
            <a:fillRect/>
          </a:stretch>
        </p:blipFill>
        <p:spPr>
          <a:xfrm>
            <a:off x="158367" y="187452"/>
            <a:ext cx="8827266" cy="6483096"/>
          </a:xfrm>
          <a:prstGeom prst="rect">
            <a:avLst/>
          </a:prstGeom>
          <a:solidFill>
            <a:schemeClr val="accent5"/>
          </a:solidFill>
        </p:spPr>
      </p:pic>
      <p:sp>
        <p:nvSpPr>
          <p:cNvPr id="2" name="Title 1"/>
          <p:cNvSpPr>
            <a:spLocks noGrp="1"/>
          </p:cNvSpPr>
          <p:nvPr>
            <p:ph type="title" hasCustomPrompt="1"/>
          </p:nvPr>
        </p:nvSpPr>
        <p:spPr>
          <a:xfrm>
            <a:off x="389529" y="2591360"/>
            <a:ext cx="5827166" cy="1362075"/>
          </a:xfrm>
        </p:spPr>
        <p:txBody>
          <a:bodyPr anchor="b" anchorCtr="0">
            <a:noAutofit/>
          </a:bodyPr>
          <a:lstStyle>
            <a:lvl1pPr algn="l">
              <a:defRPr sz="4400" b="1" cap="none" baseline="0">
                <a:solidFill>
                  <a:schemeClr val="bg1"/>
                </a:solidFill>
              </a:defRPr>
            </a:lvl1pPr>
          </a:lstStyle>
          <a:p>
            <a:r>
              <a:rPr lang="en-US" dirty="0"/>
              <a:t>Thank you</a:t>
            </a:r>
            <a:endParaRPr dirty="0"/>
          </a:p>
        </p:txBody>
      </p:sp>
      <p:sp>
        <p:nvSpPr>
          <p:cNvPr id="3" name="Text Placeholder 2"/>
          <p:cNvSpPr>
            <a:spLocks noGrp="1"/>
          </p:cNvSpPr>
          <p:nvPr>
            <p:ph type="body" idx="1"/>
          </p:nvPr>
        </p:nvSpPr>
        <p:spPr>
          <a:xfrm>
            <a:off x="389528" y="3950354"/>
            <a:ext cx="5827167" cy="995761"/>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389528" y="6288741"/>
            <a:ext cx="1887537" cy="365125"/>
          </a:xfrm>
        </p:spPr>
        <p:txBody>
          <a:bodyPr/>
          <a:lstStyle>
            <a:lvl1pPr>
              <a:defRPr>
                <a:solidFill>
                  <a:srgbClr val="FFFFFF"/>
                </a:solidFill>
              </a:defRPr>
            </a:lvl1pPr>
          </a:lstStyle>
          <a:p>
            <a:fld id="{D140825E-4A15-4D39-8176-1F07E904CB30}" type="datetimeFigureOut">
              <a:rPr lang="en-US" smtClean="0"/>
              <a:pPr/>
              <a:t>4/21/2020</a:t>
            </a:fld>
            <a:endParaRPr lang="en-US" dirty="0"/>
          </a:p>
        </p:txBody>
      </p:sp>
      <p:sp>
        <p:nvSpPr>
          <p:cNvPr id="5" name="Footer Placeholder 4"/>
          <p:cNvSpPr>
            <a:spLocks noGrp="1"/>
          </p:cNvSpPr>
          <p:nvPr>
            <p:ph type="ftr" sz="quarter" idx="11"/>
          </p:nvPr>
        </p:nvSpPr>
        <p:spPr>
          <a:xfrm>
            <a:off x="2768624" y="6288741"/>
            <a:ext cx="5238750" cy="365125"/>
          </a:xfrm>
        </p:spPr>
        <p:txBody>
          <a:bodyPr/>
          <a:lstStyle>
            <a:lvl1pPr>
              <a:defRPr>
                <a:solidFill>
                  <a:srgbClr val="FFFFFF"/>
                </a:solidFill>
              </a:defRPr>
            </a:lvl1pPr>
          </a:lstStyle>
          <a:p>
            <a:endParaRPr lang="en-US" dirty="0"/>
          </a:p>
        </p:txBody>
      </p:sp>
      <p:pic>
        <p:nvPicPr>
          <p:cNvPr id="7" name="Immagine 6" descr="HSF Logo_MAIN-mono white.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389528" y="360148"/>
            <a:ext cx="2379096" cy="1783065"/>
          </a:xfrm>
          <a:prstGeom prst="rect">
            <a:avLst/>
          </a:prstGeom>
        </p:spPr>
      </p:pic>
      <p:sp>
        <p:nvSpPr>
          <p:cNvPr id="9" name="CasellaDiTesto 8"/>
          <p:cNvSpPr txBox="1"/>
          <p:nvPr userDrawn="1"/>
        </p:nvSpPr>
        <p:spPr>
          <a:xfrm>
            <a:off x="389529" y="5031934"/>
            <a:ext cx="4556105" cy="64633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spc="-100" dirty="0">
                <a:solidFill>
                  <a:srgbClr val="FFFFFF"/>
                </a:solidFill>
                <a:effectLst/>
                <a:latin typeface="Verdana"/>
                <a:ea typeface="+mn-ea"/>
                <a:cs typeface="Verdana"/>
              </a:rPr>
              <a:t>This project has received funding from the European Union's Horizon 2020 research and innovation programme under grant agreement N° 776708</a:t>
            </a:r>
            <a:r>
              <a:rPr lang="it-IT" sz="900" kern="1200" spc="-100" dirty="0">
                <a:solidFill>
                  <a:srgbClr val="FFFFFF"/>
                </a:solidFill>
                <a:effectLst/>
                <a:latin typeface="Verdana"/>
                <a:ea typeface="+mn-ea"/>
                <a:cs typeface="Verdana"/>
              </a:rPr>
              <a:t>. </a:t>
            </a:r>
            <a:r>
              <a:rPr lang="it-IT" sz="900" kern="1200" spc="-100" baseline="0" dirty="0">
                <a:solidFill>
                  <a:srgbClr val="FFFFFF"/>
                </a:solidFill>
                <a:effectLst/>
                <a:latin typeface="Verdana"/>
                <a:ea typeface="+mn-ea"/>
                <a:cs typeface="Verdana"/>
              </a:rPr>
              <a:t>T</a:t>
            </a:r>
            <a:r>
              <a:rPr lang="it-IT" sz="900" spc="-100" dirty="0">
                <a:solidFill>
                  <a:schemeClr val="bg1"/>
                </a:solidFill>
              </a:rPr>
              <a:t>he </a:t>
            </a:r>
            <a:r>
              <a:rPr lang="it-IT" sz="900" spc="-100" dirty="0" err="1">
                <a:solidFill>
                  <a:schemeClr val="bg1"/>
                </a:solidFill>
              </a:rPr>
              <a:t>views</a:t>
            </a:r>
            <a:r>
              <a:rPr lang="it-IT" sz="900" spc="-100" dirty="0">
                <a:solidFill>
                  <a:schemeClr val="bg1"/>
                </a:solidFill>
              </a:rPr>
              <a:t> </a:t>
            </a:r>
            <a:r>
              <a:rPr lang="it-IT" sz="900" spc="-100" dirty="0" err="1">
                <a:solidFill>
                  <a:schemeClr val="bg1"/>
                </a:solidFill>
              </a:rPr>
              <a:t>expressed</a:t>
            </a:r>
            <a:r>
              <a:rPr lang="it-IT" sz="900" spc="-100" dirty="0">
                <a:solidFill>
                  <a:schemeClr val="bg1"/>
                </a:solidFill>
              </a:rPr>
              <a:t> in </a:t>
            </a:r>
            <a:r>
              <a:rPr lang="it-IT" sz="900" spc="-100" dirty="0" err="1">
                <a:solidFill>
                  <a:schemeClr val="bg1"/>
                </a:solidFill>
              </a:rPr>
              <a:t>this</a:t>
            </a:r>
            <a:r>
              <a:rPr lang="it-IT" sz="900" spc="-100" dirty="0">
                <a:solidFill>
                  <a:schemeClr val="bg1"/>
                </a:solidFill>
              </a:rPr>
              <a:t> </a:t>
            </a:r>
            <a:r>
              <a:rPr lang="it-IT" sz="900" spc="-100" dirty="0" err="1">
                <a:solidFill>
                  <a:schemeClr val="bg1"/>
                </a:solidFill>
              </a:rPr>
              <a:t>publication</a:t>
            </a:r>
            <a:r>
              <a:rPr lang="it-IT" sz="900" spc="-100" dirty="0">
                <a:solidFill>
                  <a:schemeClr val="bg1"/>
                </a:solidFill>
              </a:rPr>
              <a:t> are the sole </a:t>
            </a:r>
            <a:r>
              <a:rPr lang="it-IT" sz="900" spc="-100" dirty="0" err="1">
                <a:solidFill>
                  <a:schemeClr val="bg1"/>
                </a:solidFill>
              </a:rPr>
              <a:t>responsibility</a:t>
            </a:r>
            <a:r>
              <a:rPr lang="it-IT" sz="900" spc="-100" dirty="0">
                <a:solidFill>
                  <a:schemeClr val="bg1"/>
                </a:solidFill>
              </a:rPr>
              <a:t> of the </a:t>
            </a:r>
            <a:r>
              <a:rPr lang="it-IT" sz="900" spc="-100" dirty="0" err="1">
                <a:solidFill>
                  <a:schemeClr val="bg1"/>
                </a:solidFill>
              </a:rPr>
              <a:t>author</a:t>
            </a:r>
            <a:r>
              <a:rPr lang="it-IT" sz="900" spc="-100" dirty="0">
                <a:solidFill>
                  <a:schemeClr val="bg1"/>
                </a:solidFill>
              </a:rPr>
              <a:t>/</a:t>
            </a:r>
            <a:r>
              <a:rPr lang="it-IT" sz="900" spc="-100" dirty="0" err="1">
                <a:solidFill>
                  <a:schemeClr val="bg1"/>
                </a:solidFill>
              </a:rPr>
              <a:t>s</a:t>
            </a:r>
            <a:r>
              <a:rPr lang="it-IT" sz="900" spc="-100" dirty="0">
                <a:solidFill>
                  <a:schemeClr val="bg1"/>
                </a:solidFill>
              </a:rPr>
              <a:t> and do </a:t>
            </a:r>
            <a:r>
              <a:rPr lang="it-IT" sz="900" spc="-100" dirty="0" err="1">
                <a:solidFill>
                  <a:schemeClr val="bg1"/>
                </a:solidFill>
              </a:rPr>
              <a:t>not</a:t>
            </a:r>
            <a:r>
              <a:rPr lang="it-IT" sz="900" spc="-100" dirty="0">
                <a:solidFill>
                  <a:schemeClr val="bg1"/>
                </a:solidFill>
              </a:rPr>
              <a:t> </a:t>
            </a:r>
            <a:r>
              <a:rPr lang="it-IT" sz="900" spc="-100" dirty="0" err="1">
                <a:solidFill>
                  <a:schemeClr val="bg1"/>
                </a:solidFill>
              </a:rPr>
              <a:t>necessarily</a:t>
            </a:r>
            <a:r>
              <a:rPr lang="it-IT" sz="900" spc="-100" dirty="0">
                <a:solidFill>
                  <a:schemeClr val="bg1"/>
                </a:solidFill>
              </a:rPr>
              <a:t> </a:t>
            </a:r>
            <a:r>
              <a:rPr lang="it-IT" sz="900" spc="-100" dirty="0" err="1">
                <a:solidFill>
                  <a:schemeClr val="bg1"/>
                </a:solidFill>
              </a:rPr>
              <a:t>reflect</a:t>
            </a:r>
            <a:r>
              <a:rPr lang="it-IT" sz="900" spc="-100" dirty="0">
                <a:solidFill>
                  <a:schemeClr val="bg1"/>
                </a:solidFill>
              </a:rPr>
              <a:t> the </a:t>
            </a:r>
            <a:r>
              <a:rPr lang="it-IT" sz="900" spc="-100" dirty="0" err="1">
                <a:solidFill>
                  <a:schemeClr val="bg1"/>
                </a:solidFill>
              </a:rPr>
              <a:t>views</a:t>
            </a:r>
            <a:r>
              <a:rPr lang="it-IT" sz="900" spc="-100" dirty="0">
                <a:solidFill>
                  <a:schemeClr val="bg1"/>
                </a:solidFill>
              </a:rPr>
              <a:t> of the </a:t>
            </a:r>
            <a:r>
              <a:rPr lang="it-IT" sz="900" spc="-100" dirty="0" err="1">
                <a:solidFill>
                  <a:schemeClr val="bg1"/>
                </a:solidFill>
              </a:rPr>
              <a:t>European</a:t>
            </a:r>
            <a:r>
              <a:rPr lang="it-IT" sz="900" spc="-100" dirty="0">
                <a:solidFill>
                  <a:schemeClr val="bg1"/>
                </a:solidFill>
              </a:rPr>
              <a:t> </a:t>
            </a:r>
            <a:r>
              <a:rPr lang="it-IT" sz="900" spc="-100" dirty="0" err="1">
                <a:solidFill>
                  <a:schemeClr val="bg1"/>
                </a:solidFill>
              </a:rPr>
              <a:t>Commission</a:t>
            </a:r>
            <a:r>
              <a:rPr lang="it-IT" sz="900" spc="-100" dirty="0">
                <a:solidFill>
                  <a:schemeClr val="bg1"/>
                </a:solidFill>
              </a:rPr>
              <a:t>.</a:t>
            </a:r>
            <a:endParaRPr lang="it-IT" sz="900" kern="1200" spc="-100" dirty="0">
              <a:solidFill>
                <a:schemeClr val="bg1"/>
              </a:solidFill>
              <a:effectLst/>
              <a:latin typeface="Verdana"/>
              <a:ea typeface="+mn-ea"/>
              <a:cs typeface="Verdana"/>
            </a:endParaRPr>
          </a:p>
        </p:txBody>
      </p:sp>
      <p:pic>
        <p:nvPicPr>
          <p:cNvPr id="10" name="Immagine 9" descr="flag_yellow_high.jpg"/>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5240349" y="5031934"/>
            <a:ext cx="976346" cy="646331"/>
          </a:xfrm>
          <a:prstGeom prst="rect">
            <a:avLst/>
          </a:prstGeom>
        </p:spPr>
      </p:pic>
    </p:spTree>
    <p:extLst>
      <p:ext uri="{BB962C8B-B14F-4D97-AF65-F5344CB8AC3E}">
        <p14:creationId xmlns:p14="http://schemas.microsoft.com/office/powerpoint/2010/main" val="39706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rgbClr val="63BCD4"/>
        </a:solidFill>
        <a:effectLst/>
      </p:bgPr>
    </p:bg>
    <p:spTree>
      <p:nvGrpSpPr>
        <p:cNvPr id="1" name=""/>
        <p:cNvGrpSpPr/>
        <p:nvPr/>
      </p:nvGrpSpPr>
      <p:grpSpPr>
        <a:xfrm>
          <a:off x="0" y="0"/>
          <a:ext cx="0" cy="0"/>
          <a:chOff x="0" y="0"/>
          <a:chExt cx="0" cy="0"/>
        </a:xfrm>
      </p:grpSpPr>
      <p:pic>
        <p:nvPicPr>
          <p:cNvPr id="8" name="Picture 7" descr="Overlay-SectionHeader.png"/>
          <p:cNvPicPr>
            <a:picLocks noChangeAspect="1"/>
          </p:cNvPicPr>
          <p:nvPr userDrawn="1"/>
        </p:nvPicPr>
        <p:blipFill>
          <a:blip r:embed="rId2"/>
          <a:stretch>
            <a:fillRect/>
          </a:stretch>
        </p:blipFill>
        <p:spPr>
          <a:xfrm>
            <a:off x="158367" y="187452"/>
            <a:ext cx="8827266" cy="6483096"/>
          </a:xfrm>
          <a:prstGeom prst="rect">
            <a:avLst/>
          </a:prstGeom>
          <a:solidFill>
            <a:srgbClr val="63BCD4"/>
          </a:solidFill>
        </p:spPr>
      </p:pic>
      <p:sp>
        <p:nvSpPr>
          <p:cNvPr id="2" name="Title 1"/>
          <p:cNvSpPr>
            <a:spLocks noGrp="1"/>
          </p:cNvSpPr>
          <p:nvPr>
            <p:ph type="title"/>
          </p:nvPr>
        </p:nvSpPr>
        <p:spPr>
          <a:xfrm>
            <a:off x="389528" y="2591360"/>
            <a:ext cx="7583487" cy="1362075"/>
          </a:xfrm>
        </p:spPr>
        <p:txBody>
          <a:bodyPr anchor="b" anchorCtr="0">
            <a:noAutofit/>
          </a:bodyPr>
          <a:lstStyle>
            <a:lvl1pPr algn="l">
              <a:defRPr sz="4400" b="1" cap="none" baseline="0">
                <a:solidFill>
                  <a:schemeClr val="tx1"/>
                </a:solidFill>
              </a:defRPr>
            </a:lvl1pPr>
          </a:lstStyle>
          <a:p>
            <a:r>
              <a:rPr lang="en-US" dirty="0"/>
              <a:t>Click to edit Master title style</a:t>
            </a:r>
            <a:endParaRPr dirty="0"/>
          </a:p>
        </p:txBody>
      </p:sp>
      <p:sp>
        <p:nvSpPr>
          <p:cNvPr id="3" name="Text Placeholder 2"/>
          <p:cNvSpPr>
            <a:spLocks noGrp="1"/>
          </p:cNvSpPr>
          <p:nvPr>
            <p:ph type="body" idx="1"/>
          </p:nvPr>
        </p:nvSpPr>
        <p:spPr>
          <a:xfrm>
            <a:off x="389528" y="3950354"/>
            <a:ext cx="7583487" cy="1500187"/>
          </a:xfrm>
        </p:spPr>
        <p:txBody>
          <a:bodyPr anchor="t" anchorCtr="0"/>
          <a:lstStyle>
            <a:lvl1pPr marL="0" indent="0" algn="l">
              <a:spcBef>
                <a:spcPts val="600"/>
              </a:spcBef>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D140825E-4A15-4D39-8176-1F07E904CB30}" type="datetimeFigureOut">
              <a:rPr lang="en-US" smtClean="0"/>
              <a:pPr/>
              <a:t>4/21/2020</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Tree>
    <p:extLst>
      <p:ext uri="{BB962C8B-B14F-4D97-AF65-F5344CB8AC3E}">
        <p14:creationId xmlns:p14="http://schemas.microsoft.com/office/powerpoint/2010/main" val="130077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userDrawn="1"/>
        </p:nvSpPr>
        <p:spPr>
          <a:xfrm>
            <a:off x="189707" y="189707"/>
            <a:ext cx="8764587" cy="6478587"/>
          </a:xfrm>
          <a:prstGeom prst="round2DiagRect">
            <a:avLst>
              <a:gd name="adj1" fmla="val 9416"/>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905116" y="381000"/>
            <a:ext cx="6817202" cy="1044388"/>
          </a:xfrm>
          <a:prstGeom prst="rect">
            <a:avLst/>
          </a:prstGeom>
        </p:spPr>
        <p:txBody>
          <a:bodyPr vert="horz" lIns="91440" tIns="45720" rIns="91440" bIns="45720" rtlCol="0" anchor="b" anchorCtr="0">
            <a:noAutofit/>
          </a:bodyPr>
          <a:lstStyle/>
          <a:p>
            <a:r>
              <a:rPr lang="en-US" dirty="0"/>
              <a:t>Click to edit Master title style</a:t>
            </a:r>
            <a:endParaRPr dirty="0"/>
          </a:p>
        </p:txBody>
      </p:sp>
      <p:sp>
        <p:nvSpPr>
          <p:cNvPr id="3" name="Text Placeholder 2"/>
          <p:cNvSpPr>
            <a:spLocks noGrp="1"/>
          </p:cNvSpPr>
          <p:nvPr>
            <p:ph type="body" idx="1"/>
          </p:nvPr>
        </p:nvSpPr>
        <p:spPr>
          <a:xfrm>
            <a:off x="637244" y="1828800"/>
            <a:ext cx="8085074" cy="42089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dirty="0"/>
          </a:p>
        </p:txBody>
      </p:sp>
      <p:sp>
        <p:nvSpPr>
          <p:cNvPr id="4" name="Date Placeholder 3"/>
          <p:cNvSpPr>
            <a:spLocks noGrp="1"/>
          </p:cNvSpPr>
          <p:nvPr>
            <p:ph type="dt" sz="half" idx="2"/>
          </p:nvPr>
        </p:nvSpPr>
        <p:spPr>
          <a:xfrm>
            <a:off x="637243" y="6288741"/>
            <a:ext cx="1887537" cy="365125"/>
          </a:xfrm>
          <a:prstGeom prst="rect">
            <a:avLst/>
          </a:prstGeom>
        </p:spPr>
        <p:txBody>
          <a:bodyPr vert="horz" lIns="91440" tIns="45720" rIns="91440" bIns="45720" rtlCol="0" anchor="ctr"/>
          <a:lstStyle>
            <a:lvl1pPr algn="l">
              <a:defRPr sz="1200">
                <a:solidFill>
                  <a:schemeClr val="tx1"/>
                </a:solidFill>
                <a:latin typeface="Verdana"/>
                <a:cs typeface="Verdana"/>
              </a:defRPr>
            </a:lvl1pPr>
          </a:lstStyle>
          <a:p>
            <a:fld id="{D140825E-4A15-4D39-8176-1F07E904CB30}" type="datetimeFigureOut">
              <a:rPr lang="en-US" smtClean="0"/>
              <a:pPr/>
              <a:t>4/21/2020</a:t>
            </a:fld>
            <a:endParaRPr lang="en-US" dirty="0"/>
          </a:p>
        </p:txBody>
      </p:sp>
      <p:sp>
        <p:nvSpPr>
          <p:cNvPr id="5" name="Footer Placeholder 4"/>
          <p:cNvSpPr>
            <a:spLocks noGrp="1"/>
          </p:cNvSpPr>
          <p:nvPr>
            <p:ph type="ftr" sz="quarter" idx="3"/>
          </p:nvPr>
        </p:nvSpPr>
        <p:spPr>
          <a:xfrm>
            <a:off x="2981526" y="6288741"/>
            <a:ext cx="5238750" cy="365125"/>
          </a:xfrm>
          <a:prstGeom prst="rect">
            <a:avLst/>
          </a:prstGeom>
        </p:spPr>
        <p:txBody>
          <a:bodyPr vert="horz" lIns="91440" tIns="45720" rIns="91440" bIns="45720" rtlCol="0" anchor="ctr"/>
          <a:lstStyle>
            <a:lvl1pPr algn="r">
              <a:defRPr sz="1200">
                <a:solidFill>
                  <a:schemeClr val="tx1"/>
                </a:solidFill>
                <a:latin typeface="Verdana"/>
                <a:cs typeface="Verdana"/>
              </a:defRPr>
            </a:lvl1pPr>
          </a:lstStyle>
          <a:p>
            <a:endParaRPr lang="en-US" dirty="0"/>
          </a:p>
        </p:txBody>
      </p:sp>
      <p:sp>
        <p:nvSpPr>
          <p:cNvPr id="6" name="Slide Number Placeholder 5"/>
          <p:cNvSpPr>
            <a:spLocks noGrp="1"/>
          </p:cNvSpPr>
          <p:nvPr>
            <p:ph type="sldNum" sz="quarter" idx="4"/>
          </p:nvPr>
        </p:nvSpPr>
        <p:spPr>
          <a:xfrm>
            <a:off x="8229258" y="6288741"/>
            <a:ext cx="493059" cy="365125"/>
          </a:xfrm>
          <a:prstGeom prst="rect">
            <a:avLst/>
          </a:prstGeom>
        </p:spPr>
        <p:txBody>
          <a:bodyPr vert="horz" lIns="91440" tIns="45720" rIns="91440" bIns="45720" rtlCol="0" anchor="ctr"/>
          <a:lstStyle>
            <a:lvl1pPr algn="r">
              <a:defRPr sz="1200">
                <a:solidFill>
                  <a:schemeClr val="tx1"/>
                </a:solidFill>
                <a:latin typeface="Verdana"/>
                <a:cs typeface="Verdana"/>
              </a:defRPr>
            </a:lvl1pPr>
          </a:lstStyle>
          <a:p>
            <a:fld id="{93E4AAA4-6363-4581-962D-1ACCC2D600C5}"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70" r:id="rId7"/>
    <p:sldLayoutId id="2147483681" r:id="rId8"/>
    <p:sldLayoutId id="2147483677" r:id="rId9"/>
    <p:sldLayoutId id="2147483678" r:id="rId10"/>
    <p:sldLayoutId id="2147483679" r:id="rId11"/>
    <p:sldLayoutId id="2147483680" r:id="rId12"/>
  </p:sldLayoutIdLst>
  <p:txStyles>
    <p:titleStyle>
      <a:lvl1pPr algn="l" defTabSz="914400" rtl="0" eaLnBrk="1" latinLnBrk="0" hangingPunct="1">
        <a:spcBef>
          <a:spcPct val="0"/>
        </a:spcBef>
        <a:buNone/>
        <a:defRPr sz="3800" kern="1200">
          <a:solidFill>
            <a:schemeClr val="tx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tx1"/>
          </a:solidFill>
          <a:latin typeface="Verdana"/>
          <a:ea typeface="+mn-ea"/>
          <a:cs typeface="Verdana"/>
        </a:defRPr>
      </a:lvl1pPr>
      <a:lvl2pPr marL="577850" indent="-295275" algn="l" defTabSz="914400" rtl="0" eaLnBrk="1" latinLnBrk="0" hangingPunct="1">
        <a:spcBef>
          <a:spcPts val="600"/>
        </a:spcBef>
        <a:buFont typeface="Wingdings 2" pitchFamily="18" charset="2"/>
        <a:buChar char=""/>
        <a:defRPr sz="2000" kern="1200">
          <a:solidFill>
            <a:schemeClr val="tx1"/>
          </a:solidFill>
          <a:latin typeface="Verdana"/>
          <a:ea typeface="+mn-ea"/>
          <a:cs typeface="Verdana"/>
        </a:defRPr>
      </a:lvl2pPr>
      <a:lvl3pPr marL="860425" indent="-282575" algn="l" defTabSz="914400" rtl="0" eaLnBrk="1" latinLnBrk="0" hangingPunct="1">
        <a:spcBef>
          <a:spcPts val="600"/>
        </a:spcBef>
        <a:buFont typeface="Wingdings 2" pitchFamily="18" charset="2"/>
        <a:buChar char=""/>
        <a:defRPr sz="1800" kern="1200">
          <a:solidFill>
            <a:schemeClr val="tx1"/>
          </a:solidFill>
          <a:latin typeface="Verdana"/>
          <a:ea typeface="+mn-ea"/>
          <a:cs typeface="Verdana"/>
        </a:defRPr>
      </a:lvl3pPr>
      <a:lvl4pPr marL="1143000" indent="-282575" algn="l" defTabSz="914400" rtl="0" eaLnBrk="1" latinLnBrk="0" hangingPunct="1">
        <a:spcBef>
          <a:spcPts val="600"/>
        </a:spcBef>
        <a:buFont typeface="Wingdings 2" pitchFamily="18" charset="2"/>
        <a:buChar char=""/>
        <a:defRPr sz="1800" kern="1200">
          <a:solidFill>
            <a:schemeClr val="tx1"/>
          </a:solidFill>
          <a:latin typeface="Verdana"/>
          <a:ea typeface="+mn-ea"/>
          <a:cs typeface="Verdana"/>
        </a:defRPr>
      </a:lvl4pPr>
      <a:lvl5pPr marL="1425575" indent="-282575" algn="l" defTabSz="914400" rtl="0" eaLnBrk="1" latinLnBrk="0" hangingPunct="1">
        <a:spcBef>
          <a:spcPts val="600"/>
        </a:spcBef>
        <a:buFont typeface="Wingdings 2" pitchFamily="18" charset="2"/>
        <a:buChar char=""/>
        <a:defRPr sz="1800" kern="1200">
          <a:solidFill>
            <a:schemeClr val="tx1"/>
          </a:solidFill>
          <a:latin typeface="Verdana"/>
          <a:ea typeface="+mn-ea"/>
          <a:cs typeface="Verdana"/>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tx1"/>
          </a:solidFill>
          <a:latin typeface="Verdana"/>
          <a:ea typeface="+mn-ea"/>
          <a:cs typeface="Verdana"/>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tx1"/>
          </a:solidFill>
          <a:latin typeface="Verdana"/>
          <a:ea typeface="+mn-ea"/>
          <a:cs typeface="Verdana"/>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tx1"/>
          </a:solidFill>
          <a:latin typeface="Verdana"/>
          <a:ea typeface="+mn-ea"/>
          <a:cs typeface="Verdana"/>
        </a:defRPr>
      </a:lvl8pPr>
      <a:lvl9pPr marL="2571750" indent="-288925" algn="l" defTabSz="914400" rtl="0" eaLnBrk="1" latinLnBrk="0" hangingPunct="1">
        <a:spcBef>
          <a:spcPct val="20000"/>
        </a:spcBef>
        <a:buFont typeface="Wingdings 2" pitchFamily="18" charset="2"/>
        <a:buChar char=""/>
        <a:defRPr lang="en-US" sz="1800" kern="1200" dirty="0">
          <a:solidFill>
            <a:schemeClr val="tx1"/>
          </a:solidFill>
          <a:latin typeface="Verdana"/>
          <a:ea typeface="+mn-ea"/>
          <a:cs typeface="Verdana"/>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p:txBody>
          <a:bodyPr/>
          <a:lstStyle/>
          <a:p>
            <a:r>
              <a:rPr lang="it-IT" dirty="0"/>
              <a:t>INDICATORS FOR CIRCULAR ECONOMY</a:t>
            </a:r>
          </a:p>
        </p:txBody>
      </p:sp>
      <p:sp>
        <p:nvSpPr>
          <p:cNvPr id="7" name="Sottotitolo 6"/>
          <p:cNvSpPr>
            <a:spLocks noGrp="1"/>
          </p:cNvSpPr>
          <p:nvPr>
            <p:ph type="subTitle" idx="1"/>
          </p:nvPr>
        </p:nvSpPr>
        <p:spPr>
          <a:xfrm>
            <a:off x="2053801" y="3881828"/>
            <a:ext cx="6309149" cy="1319217"/>
          </a:xfrm>
        </p:spPr>
        <p:txBody>
          <a:bodyPr>
            <a:normAutofit/>
          </a:bodyPr>
          <a:lstStyle/>
          <a:p>
            <a:r>
              <a:rPr lang="it-IT" sz="2400" dirty="0"/>
              <a:t>Arnau Gonzalez Juncà PhD</a:t>
            </a:r>
          </a:p>
          <a:p>
            <a:endParaRPr lang="it-IT" sz="2000" dirty="0"/>
          </a:p>
        </p:txBody>
      </p:sp>
      <p:pic>
        <p:nvPicPr>
          <p:cNvPr id="3" name="Imagen 2">
            <a:extLst>
              <a:ext uri="{FF2B5EF4-FFF2-40B4-BE49-F238E27FC236}">
                <a16:creationId xmlns:a16="http://schemas.microsoft.com/office/drawing/2014/main" id="{E4A1D25E-A6B1-476E-9354-5DA541BFD068}"/>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486400" y="4289401"/>
            <a:ext cx="2876550" cy="689879"/>
          </a:xfrm>
          <a:prstGeom prst="rect">
            <a:avLst/>
          </a:prstGeom>
        </p:spPr>
      </p:pic>
    </p:spTree>
    <p:extLst>
      <p:ext uri="{BB962C8B-B14F-4D97-AF65-F5344CB8AC3E}">
        <p14:creationId xmlns:p14="http://schemas.microsoft.com/office/powerpoint/2010/main" val="3812551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523220"/>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Which pillar is more important?</a:t>
            </a:r>
            <a:endParaRPr lang="en-US" sz="2800" dirty="0">
              <a:solidFill>
                <a:prstClr val="white"/>
              </a:solidFill>
              <a:latin typeface="Verdana" panose="020B0604030504040204" pitchFamily="34" charset="0"/>
              <a:ea typeface="Verdana" panose="020B0604030504040204" pitchFamily="34" charset="0"/>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1711876"/>
            <a:ext cx="7467600" cy="3970318"/>
          </a:xfrm>
          <a:prstGeom prst="rect">
            <a:avLst/>
          </a:prstGeom>
        </p:spPr>
        <p:txBody>
          <a:bodyPr wrap="square">
            <a:spAutoFit/>
          </a:bodyPr>
          <a:lstStyle/>
          <a:p>
            <a:pPr algn="just"/>
            <a:r>
              <a:rPr lang="en-US" dirty="0">
                <a:solidFill>
                  <a:schemeClr val="tx2"/>
                </a:solidFill>
                <a:latin typeface="Verdana" panose="020B0604030504040204" pitchFamily="34" charset="0"/>
                <a:ea typeface="Verdana" panose="020B0604030504040204" pitchFamily="34" charset="0"/>
              </a:rPr>
              <a:t>Depending on the </a:t>
            </a:r>
            <a:r>
              <a:rPr lang="en-US" b="1" dirty="0">
                <a:solidFill>
                  <a:schemeClr val="tx2"/>
                </a:solidFill>
                <a:latin typeface="Verdana" panose="020B0604030504040204" pitchFamily="34" charset="0"/>
                <a:ea typeface="Verdana" panose="020B0604030504040204" pitchFamily="34" charset="0"/>
              </a:rPr>
              <a:t>location</a:t>
            </a:r>
            <a:r>
              <a:rPr lang="en-US" dirty="0">
                <a:solidFill>
                  <a:schemeClr val="tx2"/>
                </a:solidFill>
                <a:latin typeface="Verdana" panose="020B0604030504040204" pitchFamily="34" charset="0"/>
                <a:ea typeface="Verdana" panose="020B0604030504040204" pitchFamily="34" charset="0"/>
              </a:rPr>
              <a:t> of the building assessed, one pillar or another might hold more importance than the others</a:t>
            </a:r>
          </a:p>
          <a:p>
            <a:pPr algn="just"/>
            <a:endParaRPr lang="en-US" dirty="0">
              <a:solidFill>
                <a:schemeClr val="tx2"/>
              </a:solidFill>
              <a:latin typeface="Verdana" panose="020B0604030504040204" pitchFamily="34" charset="0"/>
              <a:ea typeface="Verdana" panose="020B0604030504040204" pitchFamily="34" charset="0"/>
            </a:endParaRPr>
          </a:p>
          <a:p>
            <a:pPr algn="just"/>
            <a:r>
              <a:rPr lang="en-US" b="1" dirty="0">
                <a:solidFill>
                  <a:schemeClr val="tx2"/>
                </a:solidFill>
                <a:latin typeface="Verdana" panose="020B0604030504040204" pitchFamily="34" charset="0"/>
                <a:ea typeface="Verdana" panose="020B0604030504040204" pitchFamily="34" charset="0"/>
              </a:rPr>
              <a:t>HOUSEFUL</a:t>
            </a:r>
            <a:r>
              <a:rPr lang="en-US" dirty="0">
                <a:solidFill>
                  <a:schemeClr val="tx2"/>
                </a:solidFill>
                <a:latin typeface="Verdana" panose="020B0604030504040204" pitchFamily="34" charset="0"/>
                <a:ea typeface="Verdana" panose="020B0604030504040204" pitchFamily="34" charset="0"/>
              </a:rPr>
              <a:t> approach proposes the use of Eurostat indicators to tackle the different level of stress of the region in one or another aspect</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Energy Dependency Rate, Share of RE in Gross Energy Consumption</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Water Exploitation Index</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Unemployment Rate, Energy Poverty</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GHG emissions per capita, % reduction missing to reach 2030 target</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GDP per capita, Gini coefficient or Inequality</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a:t>
            </a:r>
          </a:p>
        </p:txBody>
      </p:sp>
      <p:sp>
        <p:nvSpPr>
          <p:cNvPr id="2" name="Rectángulo 1">
            <a:extLst>
              <a:ext uri="{FF2B5EF4-FFF2-40B4-BE49-F238E27FC236}">
                <a16:creationId xmlns:a16="http://schemas.microsoft.com/office/drawing/2014/main" id="{FA042E69-241E-4FC6-B7CF-06365336953D}"/>
              </a:ext>
            </a:extLst>
          </p:cNvPr>
          <p:cNvSpPr/>
          <p:nvPr/>
        </p:nvSpPr>
        <p:spPr>
          <a:xfrm>
            <a:off x="838200" y="5682194"/>
            <a:ext cx="7467600" cy="776479"/>
          </a:xfrm>
          <a:prstGeom prst="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2"/>
                </a:solidFill>
                <a:latin typeface="Verdana" panose="020B0604030504040204" pitchFamily="34" charset="0"/>
                <a:ea typeface="Verdana" panose="020B0604030504040204" pitchFamily="34" charset="0"/>
              </a:rPr>
              <a:t>A “</a:t>
            </a:r>
            <a:r>
              <a:rPr lang="en-US" b="1" dirty="0">
                <a:solidFill>
                  <a:schemeClr val="tx2"/>
                </a:solidFill>
                <a:latin typeface="Verdana" panose="020B0604030504040204" pitchFamily="34" charset="0"/>
                <a:ea typeface="Verdana" panose="020B0604030504040204" pitchFamily="34" charset="0"/>
              </a:rPr>
              <a:t>Building Circularity Score</a:t>
            </a:r>
            <a:r>
              <a:rPr lang="en-US" dirty="0">
                <a:solidFill>
                  <a:schemeClr val="tx2"/>
                </a:solidFill>
                <a:latin typeface="Verdana" panose="020B0604030504040204" pitchFamily="34" charset="0"/>
                <a:ea typeface="Verdana" panose="020B0604030504040204" pitchFamily="34" charset="0"/>
              </a:rPr>
              <a:t>” is assigned as the weighted average of all pillar circularity scores</a:t>
            </a:r>
          </a:p>
        </p:txBody>
      </p:sp>
    </p:spTree>
    <p:extLst>
      <p:ext uri="{BB962C8B-B14F-4D97-AF65-F5344CB8AC3E}">
        <p14:creationId xmlns:p14="http://schemas.microsoft.com/office/powerpoint/2010/main" val="1124766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Thank you</a:t>
            </a:r>
          </a:p>
        </p:txBody>
      </p:sp>
    </p:spTree>
    <p:extLst>
      <p:ext uri="{BB962C8B-B14F-4D97-AF65-F5344CB8AC3E}">
        <p14:creationId xmlns:p14="http://schemas.microsoft.com/office/powerpoint/2010/main" val="332419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954107"/>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Circular Economy: What is it about?</a:t>
            </a:r>
            <a:endParaRPr lang="en-US" sz="2800" dirty="0">
              <a:solidFill>
                <a:prstClr val="white"/>
              </a:solidFill>
              <a:latin typeface="Verdana" panose="020B0604030504040204" pitchFamily="34" charset="0"/>
              <a:ea typeface="Verdana" panose="020B0604030504040204" pitchFamily="34" charset="0"/>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1936555"/>
            <a:ext cx="7467600" cy="4247317"/>
          </a:xfrm>
          <a:prstGeom prst="rect">
            <a:avLst/>
          </a:prstGeom>
        </p:spPr>
        <p:txBody>
          <a:bodyPr wrap="square">
            <a:spAutoFit/>
          </a:bodyPr>
          <a:lstStyle/>
          <a:p>
            <a:r>
              <a:rPr lang="en-US" dirty="0">
                <a:solidFill>
                  <a:schemeClr val="tx2"/>
                </a:solidFill>
                <a:latin typeface="Verdana" panose="020B0604030504040204" pitchFamily="34" charset="0"/>
                <a:ea typeface="Verdana" panose="020B0604030504040204" pitchFamily="34" charset="0"/>
              </a:rPr>
              <a:t>According with renowned </a:t>
            </a:r>
            <a:r>
              <a:rPr lang="en-US" b="1" dirty="0">
                <a:solidFill>
                  <a:schemeClr val="tx2"/>
                </a:solidFill>
                <a:latin typeface="Verdana" panose="020B0604030504040204" pitchFamily="34" charset="0"/>
                <a:ea typeface="Verdana" panose="020B0604030504040204" pitchFamily="34" charset="0"/>
              </a:rPr>
              <a:t>Ellen MacArthur Foundation</a:t>
            </a:r>
            <a:r>
              <a:rPr lang="en-US" dirty="0">
                <a:solidFill>
                  <a:schemeClr val="tx2"/>
                </a:solidFill>
                <a:latin typeface="Verdana" panose="020B0604030504040204" pitchFamily="34" charset="0"/>
                <a:ea typeface="Verdana" panose="020B0604030504040204" pitchFamily="34" charset="0"/>
              </a:rPr>
              <a:t>:</a:t>
            </a:r>
            <a:r>
              <a:rPr lang="en-US" b="1" dirty="0">
                <a:solidFill>
                  <a:schemeClr val="tx2"/>
                </a:solidFill>
                <a:latin typeface="Verdana" panose="020B0604030504040204" pitchFamily="34" charset="0"/>
                <a:ea typeface="Verdana" panose="020B0604030504040204" pitchFamily="34" charset="0"/>
              </a:rPr>
              <a:t> </a:t>
            </a:r>
            <a:r>
              <a:rPr lang="en-US" dirty="0">
                <a:solidFill>
                  <a:schemeClr val="tx2"/>
                </a:solidFill>
                <a:latin typeface="Verdana" panose="020B0604030504040204" pitchFamily="34" charset="0"/>
                <a:ea typeface="Verdana" panose="020B0604030504040204" pitchFamily="34" charset="0"/>
              </a:rPr>
              <a:t>“</a:t>
            </a:r>
            <a:r>
              <a:rPr lang="en-US" i="1" dirty="0">
                <a:solidFill>
                  <a:schemeClr val="tx2"/>
                </a:solidFill>
                <a:latin typeface="Verdana" panose="020B0604030504040204" pitchFamily="34" charset="0"/>
                <a:ea typeface="Verdana" panose="020B0604030504040204" pitchFamily="34" charset="0"/>
              </a:rPr>
              <a:t>Underpinned by a transition to renewable energy sources, the circular model builds economic, natural, and social capital. It is based on three principles:</a:t>
            </a:r>
          </a:p>
          <a:p>
            <a:pPr marL="285750" indent="-285750" algn="just">
              <a:buFont typeface="Arial" panose="020B0604020202020204" pitchFamily="34" charset="0"/>
              <a:buChar char="•"/>
            </a:pPr>
            <a:r>
              <a:rPr lang="en-US" i="1" dirty="0">
                <a:solidFill>
                  <a:schemeClr val="tx2"/>
                </a:solidFill>
                <a:latin typeface="Verdana" panose="020B0604030504040204" pitchFamily="34" charset="0"/>
                <a:ea typeface="Verdana" panose="020B0604030504040204" pitchFamily="34" charset="0"/>
              </a:rPr>
              <a:t>Design out waste and pollution</a:t>
            </a:r>
          </a:p>
          <a:p>
            <a:pPr marL="285750" indent="-285750" algn="just">
              <a:buFont typeface="Arial" panose="020B0604020202020204" pitchFamily="34" charset="0"/>
              <a:buChar char="•"/>
            </a:pPr>
            <a:r>
              <a:rPr lang="en-US" i="1" dirty="0">
                <a:solidFill>
                  <a:schemeClr val="tx2"/>
                </a:solidFill>
                <a:latin typeface="Verdana" panose="020B0604030504040204" pitchFamily="34" charset="0"/>
                <a:ea typeface="Verdana" panose="020B0604030504040204" pitchFamily="34" charset="0"/>
              </a:rPr>
              <a:t>Keep products and materials in use</a:t>
            </a:r>
          </a:p>
          <a:p>
            <a:pPr marL="285750" indent="-285750" algn="just">
              <a:buFont typeface="Arial" panose="020B0604020202020204" pitchFamily="34" charset="0"/>
              <a:buChar char="•"/>
            </a:pPr>
            <a:r>
              <a:rPr lang="en-US" i="1" dirty="0">
                <a:solidFill>
                  <a:schemeClr val="tx2"/>
                </a:solidFill>
                <a:latin typeface="Verdana" panose="020B0604030504040204" pitchFamily="34" charset="0"/>
                <a:ea typeface="Verdana" panose="020B0604030504040204" pitchFamily="34" charset="0"/>
              </a:rPr>
              <a:t>Regenerate natural systems</a:t>
            </a:r>
            <a:r>
              <a:rPr lang="en-US" dirty="0">
                <a:solidFill>
                  <a:schemeClr val="tx2"/>
                </a:solidFill>
                <a:latin typeface="Verdana" panose="020B0604030504040204" pitchFamily="34" charset="0"/>
                <a:ea typeface="Verdana" panose="020B0604030504040204" pitchFamily="34" charset="0"/>
              </a:rPr>
              <a:t>”</a:t>
            </a:r>
          </a:p>
          <a:p>
            <a:pPr algn="just"/>
            <a:endParaRPr lang="en-US" dirty="0">
              <a:solidFill>
                <a:schemeClr val="tx2"/>
              </a:solidFill>
              <a:latin typeface="Verdana" panose="020B0604030504040204" pitchFamily="34" charset="0"/>
              <a:ea typeface="Verdana" panose="020B0604030504040204" pitchFamily="34" charset="0"/>
            </a:endParaRPr>
          </a:p>
          <a:p>
            <a:pPr algn="just"/>
            <a:endParaRPr lang="en-US" dirty="0">
              <a:solidFill>
                <a:schemeClr val="tx2"/>
              </a:solidFill>
              <a:latin typeface="Verdana" panose="020B0604030504040204" pitchFamily="34" charset="0"/>
              <a:ea typeface="Verdana" panose="020B0604030504040204" pitchFamily="34" charset="0"/>
            </a:endParaRPr>
          </a:p>
          <a:p>
            <a:r>
              <a:rPr lang="en-US" dirty="0">
                <a:solidFill>
                  <a:schemeClr val="tx2"/>
                </a:solidFill>
                <a:latin typeface="Verdana" panose="020B0604030504040204" pitchFamily="34" charset="0"/>
                <a:ea typeface="Verdana" panose="020B0604030504040204" pitchFamily="34" charset="0"/>
              </a:rPr>
              <a:t>According with the </a:t>
            </a:r>
            <a:r>
              <a:rPr lang="en-US" b="1" dirty="0">
                <a:solidFill>
                  <a:schemeClr val="tx2"/>
                </a:solidFill>
                <a:latin typeface="Verdana" panose="020B0604030504040204" pitchFamily="34" charset="0"/>
                <a:ea typeface="Verdana" panose="020B0604030504040204" pitchFamily="34" charset="0"/>
              </a:rPr>
              <a:t>European Parliament</a:t>
            </a:r>
            <a:r>
              <a:rPr lang="en-US" dirty="0">
                <a:solidFill>
                  <a:schemeClr val="tx2"/>
                </a:solidFill>
                <a:latin typeface="Verdana" panose="020B0604030504040204" pitchFamily="34" charset="0"/>
                <a:ea typeface="Verdana" panose="020B0604030504040204" pitchFamily="34" charset="0"/>
              </a:rPr>
              <a:t>:</a:t>
            </a:r>
          </a:p>
          <a:p>
            <a:pPr algn="just"/>
            <a:r>
              <a:rPr lang="en-US" i="1" dirty="0">
                <a:solidFill>
                  <a:schemeClr val="tx2"/>
                </a:solidFill>
                <a:latin typeface="Verdana" panose="020B0604030504040204" pitchFamily="34" charset="0"/>
                <a:ea typeface="Verdana" panose="020B0604030504040204" pitchFamily="34" charset="0"/>
              </a:rPr>
              <a:t>“The circular economy is a model of production and consumption, which involves sharing, leasing, reusing, repairing, refurbishing and recycling existing materials and products as long as possible. In this way, the life cycle of products is extended.”</a:t>
            </a:r>
          </a:p>
        </p:txBody>
      </p:sp>
    </p:spTree>
    <p:extLst>
      <p:ext uri="{BB962C8B-B14F-4D97-AF65-F5344CB8AC3E}">
        <p14:creationId xmlns:p14="http://schemas.microsoft.com/office/powerpoint/2010/main" val="696661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523220"/>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HOUSEFUL: 5 Pillars</a:t>
            </a:r>
            <a:endParaRPr lang="en-US" sz="2800" dirty="0">
              <a:solidFill>
                <a:prstClr val="white"/>
              </a:solidFill>
              <a:latin typeface="Verdana" panose="020B0604030504040204" pitchFamily="34" charset="0"/>
              <a:ea typeface="Verdana" panose="020B0604030504040204" pitchFamily="34" charset="0"/>
            </a:endParaRPr>
          </a:p>
        </p:txBody>
      </p:sp>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36" t="658" r="148" b="-658"/>
          <a:stretch/>
        </p:blipFill>
        <p:spPr bwMode="auto">
          <a:xfrm>
            <a:off x="709613" y="1785695"/>
            <a:ext cx="7724774"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uadroTexto 3">
            <a:extLst>
              <a:ext uri="{FF2B5EF4-FFF2-40B4-BE49-F238E27FC236}">
                <a16:creationId xmlns:a16="http://schemas.microsoft.com/office/drawing/2014/main" id="{66DDB1A3-AA96-49F5-BF3D-51905857189A}"/>
              </a:ext>
            </a:extLst>
          </p:cNvPr>
          <p:cNvSpPr txBox="1"/>
          <p:nvPr/>
        </p:nvSpPr>
        <p:spPr>
          <a:xfrm>
            <a:off x="4036786" y="3123386"/>
            <a:ext cx="1321771" cy="369332"/>
          </a:xfrm>
          <a:prstGeom prst="rect">
            <a:avLst/>
          </a:prstGeom>
          <a:noFill/>
        </p:spPr>
        <p:txBody>
          <a:bodyPr wrap="square" rtlCol="0">
            <a:spAutoFit/>
          </a:bodyPr>
          <a:lstStyle/>
          <a:p>
            <a:pPr algn="ctr" defTabSz="247650"/>
            <a:r>
              <a:rPr lang="en-US" b="1">
                <a:solidFill>
                  <a:schemeClr val="accent5"/>
                </a:solidFill>
                <a:latin typeface="Frutiger LT Std 45 Light"/>
              </a:rPr>
              <a:t>Water</a:t>
            </a:r>
            <a:endParaRPr lang="en-US">
              <a:solidFill>
                <a:schemeClr val="accent5"/>
              </a:solidFill>
              <a:latin typeface="Frutiger LT Std 45 Light"/>
            </a:endParaRPr>
          </a:p>
        </p:txBody>
      </p:sp>
      <p:sp>
        <p:nvSpPr>
          <p:cNvPr id="6" name="CuadroTexto 3">
            <a:extLst>
              <a:ext uri="{FF2B5EF4-FFF2-40B4-BE49-F238E27FC236}">
                <a16:creationId xmlns:a16="http://schemas.microsoft.com/office/drawing/2014/main" id="{66DDB1A3-AA96-49F5-BF3D-51905857189A}"/>
              </a:ext>
            </a:extLst>
          </p:cNvPr>
          <p:cNvSpPr txBox="1"/>
          <p:nvPr/>
        </p:nvSpPr>
        <p:spPr>
          <a:xfrm>
            <a:off x="5551910" y="3129164"/>
            <a:ext cx="1321771" cy="369332"/>
          </a:xfrm>
          <a:prstGeom prst="rect">
            <a:avLst/>
          </a:prstGeom>
          <a:noFill/>
        </p:spPr>
        <p:txBody>
          <a:bodyPr wrap="square" rtlCol="0">
            <a:spAutoFit/>
          </a:bodyPr>
          <a:lstStyle/>
          <a:p>
            <a:pPr algn="ctr" defTabSz="247650"/>
            <a:r>
              <a:rPr lang="en-US" b="1">
                <a:solidFill>
                  <a:schemeClr val="accent5"/>
                </a:solidFill>
                <a:latin typeface="Frutiger LT Std 45 Light"/>
              </a:rPr>
              <a:t>Waste</a:t>
            </a:r>
            <a:endParaRPr lang="en-US">
              <a:solidFill>
                <a:schemeClr val="accent5"/>
              </a:solidFill>
              <a:latin typeface="Frutiger LT Std 45 Light"/>
            </a:endParaRPr>
          </a:p>
        </p:txBody>
      </p:sp>
      <p:sp>
        <p:nvSpPr>
          <p:cNvPr id="7" name="CuadroTexto 3">
            <a:extLst>
              <a:ext uri="{FF2B5EF4-FFF2-40B4-BE49-F238E27FC236}">
                <a16:creationId xmlns:a16="http://schemas.microsoft.com/office/drawing/2014/main" id="{66DDB1A3-AA96-49F5-BF3D-51905857189A}"/>
              </a:ext>
            </a:extLst>
          </p:cNvPr>
          <p:cNvSpPr txBox="1"/>
          <p:nvPr/>
        </p:nvSpPr>
        <p:spPr>
          <a:xfrm>
            <a:off x="7067033" y="3134943"/>
            <a:ext cx="1321771" cy="369332"/>
          </a:xfrm>
          <a:prstGeom prst="rect">
            <a:avLst/>
          </a:prstGeom>
          <a:noFill/>
        </p:spPr>
        <p:txBody>
          <a:bodyPr wrap="square" rtlCol="0">
            <a:spAutoFit/>
          </a:bodyPr>
          <a:lstStyle/>
          <a:p>
            <a:pPr algn="ctr" defTabSz="247650"/>
            <a:r>
              <a:rPr lang="en-US" b="1">
                <a:solidFill>
                  <a:schemeClr val="accent5"/>
                </a:solidFill>
                <a:latin typeface="Frutiger LT Std 45 Light"/>
              </a:rPr>
              <a:t>Energy</a:t>
            </a:r>
            <a:endParaRPr lang="en-US">
              <a:solidFill>
                <a:schemeClr val="accent5"/>
              </a:solidFill>
              <a:latin typeface="Frutiger LT Std 45 Light"/>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3837860"/>
            <a:ext cx="7467600" cy="923330"/>
          </a:xfrm>
          <a:prstGeom prst="rect">
            <a:avLst/>
          </a:prstGeom>
        </p:spPr>
        <p:txBody>
          <a:bodyPr wrap="square">
            <a:spAutoFit/>
          </a:bodyPr>
          <a:lstStyle/>
          <a:p>
            <a:r>
              <a:rPr lang="en-US" b="1" dirty="0">
                <a:solidFill>
                  <a:schemeClr val="tx2"/>
                </a:solidFill>
                <a:latin typeface="Verdana" panose="020B0604030504040204" pitchFamily="34" charset="0"/>
                <a:ea typeface="Verdana" panose="020B0604030504040204" pitchFamily="34" charset="0"/>
              </a:rPr>
              <a:t>HOUSEFUL</a:t>
            </a:r>
            <a:r>
              <a:rPr lang="en-US" dirty="0">
                <a:solidFill>
                  <a:schemeClr val="tx2"/>
                </a:solidFill>
                <a:latin typeface="Verdana" panose="020B0604030504040204" pitchFamily="34" charset="0"/>
                <a:ea typeface="Verdana" panose="020B0604030504040204" pitchFamily="34" charset="0"/>
              </a:rPr>
              <a:t> is centered on the </a:t>
            </a:r>
            <a:r>
              <a:rPr lang="en-US" b="1" dirty="0">
                <a:solidFill>
                  <a:schemeClr val="tx2"/>
                </a:solidFill>
                <a:latin typeface="Verdana" panose="020B0604030504040204" pitchFamily="34" charset="0"/>
                <a:ea typeface="Verdana" panose="020B0604030504040204" pitchFamily="34" charset="0"/>
              </a:rPr>
              <a:t>Building Construction sector</a:t>
            </a:r>
            <a:r>
              <a:rPr lang="en-US" dirty="0">
                <a:solidFill>
                  <a:schemeClr val="tx2"/>
                </a:solidFill>
                <a:latin typeface="Verdana" panose="020B0604030504040204" pitchFamily="34" charset="0"/>
                <a:ea typeface="Verdana" panose="020B0604030504040204" pitchFamily="34" charset="0"/>
              </a:rPr>
              <a:t> and proposes CE-based solutions centered on Materials, Water, Waste and Energy, as well as a couple of holistic solutions</a:t>
            </a:r>
          </a:p>
        </p:txBody>
      </p:sp>
      <p:sp>
        <p:nvSpPr>
          <p:cNvPr id="17" name="CuadroTexto 3">
            <a:extLst>
              <a:ext uri="{FF2B5EF4-FFF2-40B4-BE49-F238E27FC236}">
                <a16:creationId xmlns:a16="http://schemas.microsoft.com/office/drawing/2014/main" id="{66DDB1A3-AA96-49F5-BF3D-51905857189A}"/>
              </a:ext>
            </a:extLst>
          </p:cNvPr>
          <p:cNvSpPr txBox="1"/>
          <p:nvPr/>
        </p:nvSpPr>
        <p:spPr>
          <a:xfrm>
            <a:off x="987489" y="3121672"/>
            <a:ext cx="1321771" cy="369332"/>
          </a:xfrm>
          <a:prstGeom prst="rect">
            <a:avLst/>
          </a:prstGeom>
          <a:noFill/>
        </p:spPr>
        <p:txBody>
          <a:bodyPr wrap="square" rtlCol="0">
            <a:spAutoFit/>
          </a:bodyPr>
          <a:lstStyle/>
          <a:p>
            <a:pPr algn="ctr" defTabSz="247650"/>
            <a:r>
              <a:rPr lang="en-US" b="1">
                <a:solidFill>
                  <a:schemeClr val="accent5"/>
                </a:solidFill>
                <a:latin typeface="Frutiger LT Std 45 Light"/>
              </a:rPr>
              <a:t>Holistic</a:t>
            </a:r>
            <a:endParaRPr lang="en-US">
              <a:solidFill>
                <a:schemeClr val="accent5"/>
              </a:solidFill>
              <a:latin typeface="Frutiger LT Std 45 Light"/>
            </a:endParaRPr>
          </a:p>
        </p:txBody>
      </p:sp>
      <p:sp>
        <p:nvSpPr>
          <p:cNvPr id="19" name="CuadroTexto 3">
            <a:extLst>
              <a:ext uri="{FF2B5EF4-FFF2-40B4-BE49-F238E27FC236}">
                <a16:creationId xmlns:a16="http://schemas.microsoft.com/office/drawing/2014/main" id="{66DDB1A3-AA96-49F5-BF3D-51905857189A}"/>
              </a:ext>
            </a:extLst>
          </p:cNvPr>
          <p:cNvSpPr txBox="1"/>
          <p:nvPr/>
        </p:nvSpPr>
        <p:spPr>
          <a:xfrm>
            <a:off x="2521662" y="3127450"/>
            <a:ext cx="1321771" cy="369332"/>
          </a:xfrm>
          <a:prstGeom prst="rect">
            <a:avLst/>
          </a:prstGeom>
          <a:noFill/>
        </p:spPr>
        <p:txBody>
          <a:bodyPr wrap="square" rtlCol="0">
            <a:spAutoFit/>
          </a:bodyPr>
          <a:lstStyle/>
          <a:p>
            <a:pPr algn="ctr" defTabSz="247650"/>
            <a:r>
              <a:rPr lang="en-US" b="1">
                <a:solidFill>
                  <a:schemeClr val="accent5"/>
                </a:solidFill>
                <a:latin typeface="Frutiger LT Std 45 Light"/>
              </a:rPr>
              <a:t>Materials</a:t>
            </a:r>
            <a:endParaRPr lang="en-US">
              <a:solidFill>
                <a:schemeClr val="accent5"/>
              </a:solidFill>
              <a:latin typeface="Frutiger LT Std 45 Light"/>
            </a:endParaRPr>
          </a:p>
        </p:txBody>
      </p:sp>
    </p:spTree>
    <p:extLst>
      <p:ext uri="{BB962C8B-B14F-4D97-AF65-F5344CB8AC3E}">
        <p14:creationId xmlns:p14="http://schemas.microsoft.com/office/powerpoint/2010/main" val="207662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954107"/>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Circularity in the Built Environment</a:t>
            </a:r>
            <a:endParaRPr lang="en-US" sz="2800" dirty="0">
              <a:solidFill>
                <a:prstClr val="white"/>
              </a:solidFill>
              <a:latin typeface="Verdana" panose="020B0604030504040204" pitchFamily="34" charset="0"/>
              <a:ea typeface="Verdana" panose="020B0604030504040204" pitchFamily="34" charset="0"/>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1943376"/>
            <a:ext cx="7467600" cy="3847207"/>
          </a:xfrm>
          <a:prstGeom prst="rect">
            <a:avLst/>
          </a:prstGeom>
        </p:spPr>
        <p:txBody>
          <a:bodyPr wrap="square">
            <a:spAutoFit/>
          </a:bodyPr>
          <a:lstStyle/>
          <a:p>
            <a:r>
              <a:rPr lang="en-US" dirty="0">
                <a:solidFill>
                  <a:schemeClr val="tx2"/>
                </a:solidFill>
                <a:latin typeface="Verdana" panose="020B0604030504040204" pitchFamily="34" charset="0"/>
                <a:ea typeface="Verdana" panose="020B0604030504040204" pitchFamily="34" charset="0"/>
              </a:rPr>
              <a:t>Current approaches of Building Circularity assessment are mainly based only on materials assessment</a:t>
            </a:r>
          </a:p>
          <a:p>
            <a:r>
              <a:rPr lang="en-US" sz="1400" dirty="0">
                <a:solidFill>
                  <a:schemeClr val="tx2"/>
                </a:solidFill>
                <a:latin typeface="Verdana" panose="020B0604030504040204" pitchFamily="34" charset="0"/>
                <a:ea typeface="Verdana" panose="020B0604030504040204" pitchFamily="34" charset="0"/>
              </a:rPr>
              <a:t>	</a:t>
            </a:r>
            <a:endParaRPr lang="en-US" dirty="0">
              <a:solidFill>
                <a:schemeClr val="tx2"/>
              </a:solidFill>
              <a:latin typeface="Verdana" panose="020B0604030504040204" pitchFamily="34" charset="0"/>
              <a:ea typeface="Verdana" panose="020B0604030504040204" pitchFamily="34" charset="0"/>
            </a:endParaRPr>
          </a:p>
          <a:p>
            <a:r>
              <a:rPr lang="en-US" dirty="0">
                <a:solidFill>
                  <a:schemeClr val="tx2"/>
                </a:solidFill>
                <a:latin typeface="Verdana" panose="020B0604030504040204" pitchFamily="34" charset="0"/>
                <a:ea typeface="Verdana" panose="020B0604030504040204" pitchFamily="34" charset="0"/>
              </a:rPr>
              <a:t>A building should be environmentally circular, socially sustainable and economically responsible</a:t>
            </a:r>
          </a:p>
          <a:p>
            <a:endParaRPr lang="en-US" sz="1400" dirty="0">
              <a:solidFill>
                <a:schemeClr val="tx2"/>
              </a:solidFill>
              <a:latin typeface="Verdana" panose="020B0604030504040204" pitchFamily="34" charset="0"/>
              <a:ea typeface="Verdana" panose="020B0604030504040204" pitchFamily="34" charset="0"/>
            </a:endParaRPr>
          </a:p>
          <a:p>
            <a:r>
              <a:rPr lang="en-US" b="1" dirty="0">
                <a:solidFill>
                  <a:schemeClr val="tx2"/>
                </a:solidFill>
                <a:latin typeface="Verdana" panose="020B0604030504040204" pitchFamily="34" charset="0"/>
                <a:ea typeface="Verdana" panose="020B0604030504040204" pitchFamily="34" charset="0"/>
              </a:rPr>
              <a:t>HOUSEFUL’s Circularity Methodology </a:t>
            </a:r>
            <a:r>
              <a:rPr lang="en-US" dirty="0">
                <a:solidFill>
                  <a:schemeClr val="tx2"/>
                </a:solidFill>
                <a:latin typeface="Verdana" panose="020B0604030504040204" pitchFamily="34" charset="0"/>
                <a:ea typeface="Verdana" panose="020B0604030504040204" pitchFamily="34" charset="0"/>
              </a:rPr>
              <a:t>proposes a holistic approach referring to:</a:t>
            </a:r>
          </a:p>
          <a:p>
            <a:pPr marL="285750" indent="-285750">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Material resources </a:t>
            </a:r>
            <a:endParaRPr lang="en-US" dirty="0">
              <a:solidFill>
                <a:schemeClr val="tx2"/>
              </a:solidFill>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Energy</a:t>
            </a:r>
            <a:endParaRPr lang="en-US" dirty="0">
              <a:solidFill>
                <a:schemeClr val="tx2"/>
              </a:solidFill>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Water</a:t>
            </a:r>
            <a:endParaRPr lang="en-US" dirty="0">
              <a:solidFill>
                <a:schemeClr val="tx2"/>
              </a:solidFill>
              <a:latin typeface="Verdana" panose="020B0604030504040204" pitchFamily="34" charset="0"/>
              <a:ea typeface="Verdana" panose="020B0604030504040204" pitchFamily="34" charset="0"/>
            </a:endParaRPr>
          </a:p>
          <a:p>
            <a:pPr marL="285750" indent="-285750">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Social</a:t>
            </a:r>
            <a:r>
              <a:rPr lang="en-US" dirty="0">
                <a:solidFill>
                  <a:schemeClr val="tx2"/>
                </a:solidFill>
                <a:latin typeface="Verdana" panose="020B0604030504040204" pitchFamily="34" charset="0"/>
                <a:ea typeface="Verdana" panose="020B0604030504040204" pitchFamily="34" charset="0"/>
              </a:rPr>
              <a:t> issues</a:t>
            </a:r>
          </a:p>
          <a:p>
            <a:pPr marL="285750" indent="-285750">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Environmental</a:t>
            </a:r>
            <a:r>
              <a:rPr lang="en-US" dirty="0">
                <a:solidFill>
                  <a:schemeClr val="tx2"/>
                </a:solidFill>
                <a:latin typeface="Verdana" panose="020B0604030504040204" pitchFamily="34" charset="0"/>
                <a:ea typeface="Verdana" panose="020B0604030504040204" pitchFamily="34" charset="0"/>
              </a:rPr>
              <a:t> impact</a:t>
            </a:r>
          </a:p>
          <a:p>
            <a:pPr marL="285750" indent="-285750">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Economic</a:t>
            </a:r>
            <a:r>
              <a:rPr lang="en-US" dirty="0">
                <a:solidFill>
                  <a:schemeClr val="tx2"/>
                </a:solidFill>
                <a:latin typeface="Verdana" panose="020B0604030504040204" pitchFamily="34" charset="0"/>
                <a:ea typeface="Verdana" panose="020B0604030504040204" pitchFamily="34" charset="0"/>
              </a:rPr>
              <a:t> value</a:t>
            </a:r>
          </a:p>
        </p:txBody>
      </p:sp>
      <p:sp>
        <p:nvSpPr>
          <p:cNvPr id="6" name="Rectángulo 5">
            <a:extLst>
              <a:ext uri="{FF2B5EF4-FFF2-40B4-BE49-F238E27FC236}">
                <a16:creationId xmlns:a16="http://schemas.microsoft.com/office/drawing/2014/main" id="{31E40374-6D19-475D-A332-82E40E831C6E}"/>
              </a:ext>
            </a:extLst>
          </p:cNvPr>
          <p:cNvSpPr/>
          <p:nvPr/>
        </p:nvSpPr>
        <p:spPr>
          <a:xfrm>
            <a:off x="838200" y="5837116"/>
            <a:ext cx="7467600" cy="631167"/>
          </a:xfrm>
          <a:prstGeom prst="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solidFill>
                  <a:schemeClr val="tx2"/>
                </a:solidFill>
                <a:latin typeface="Verdana" panose="020B0604030504040204" pitchFamily="34" charset="0"/>
                <a:ea typeface="Verdana" panose="020B0604030504040204" pitchFamily="34" charset="0"/>
              </a:rPr>
              <a:t>HOUSEFUL’s methodology is aligned </a:t>
            </a:r>
            <a:r>
              <a:rPr lang="en-US" dirty="0">
                <a:solidFill>
                  <a:schemeClr val="tx2"/>
                </a:solidFill>
                <a:latin typeface="Verdana" panose="020B0604030504040204" pitchFamily="34" charset="0"/>
                <a:ea typeface="Verdana" panose="020B0604030504040204" pitchFamily="34" charset="0"/>
              </a:rPr>
              <a:t>with </a:t>
            </a:r>
            <a:r>
              <a:rPr lang="en-US" b="1" dirty="0">
                <a:solidFill>
                  <a:schemeClr val="tx2"/>
                </a:solidFill>
                <a:latin typeface="Verdana" panose="020B0604030504040204" pitchFamily="34" charset="0"/>
                <a:ea typeface="Verdana" panose="020B0604030504040204" pitchFamily="34" charset="0"/>
              </a:rPr>
              <a:t>Level(s) Framework of Sustainability Indicators </a:t>
            </a:r>
            <a:r>
              <a:rPr lang="en-US" dirty="0">
                <a:solidFill>
                  <a:schemeClr val="tx2"/>
                </a:solidFill>
                <a:latin typeface="Verdana" panose="020B0604030504040204" pitchFamily="34" charset="0"/>
                <a:ea typeface="Verdana" panose="020B0604030504040204" pitchFamily="34" charset="0"/>
              </a:rPr>
              <a:t>for buildings</a:t>
            </a:r>
          </a:p>
        </p:txBody>
      </p:sp>
    </p:spTree>
    <p:extLst>
      <p:ext uri="{BB962C8B-B14F-4D97-AF65-F5344CB8AC3E}">
        <p14:creationId xmlns:p14="http://schemas.microsoft.com/office/powerpoint/2010/main" val="3649094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954107"/>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HOUSEFUL’s Building Circularity Methodology Scope</a:t>
            </a:r>
            <a:endParaRPr lang="en-US" sz="2800" dirty="0">
              <a:solidFill>
                <a:prstClr val="white"/>
              </a:solidFill>
              <a:latin typeface="Verdana" panose="020B0604030504040204" pitchFamily="34" charset="0"/>
              <a:ea typeface="Verdana" panose="020B0604030504040204" pitchFamily="34" charset="0"/>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1943376"/>
            <a:ext cx="7467600" cy="1477328"/>
          </a:xfrm>
          <a:prstGeom prst="rect">
            <a:avLst/>
          </a:prstGeom>
        </p:spPr>
        <p:txBody>
          <a:bodyPr wrap="square">
            <a:spAutoFit/>
          </a:bodyPr>
          <a:lstStyle/>
          <a:p>
            <a:pPr algn="just"/>
            <a:r>
              <a:rPr lang="en-US" dirty="0">
                <a:solidFill>
                  <a:schemeClr val="tx2"/>
                </a:solidFill>
                <a:latin typeface="Verdana" panose="020B0604030504040204" pitchFamily="34" charset="0"/>
                <a:ea typeface="Verdana" panose="020B0604030504040204" pitchFamily="34" charset="0"/>
              </a:rPr>
              <a:t>Methodology usable for both </a:t>
            </a:r>
            <a:r>
              <a:rPr lang="en-US" b="1" dirty="0">
                <a:solidFill>
                  <a:schemeClr val="tx2"/>
                </a:solidFill>
                <a:latin typeface="Verdana" panose="020B0604030504040204" pitchFamily="34" charset="0"/>
                <a:ea typeface="Verdana" panose="020B0604030504040204" pitchFamily="34" charset="0"/>
              </a:rPr>
              <a:t>new construction</a:t>
            </a:r>
            <a:r>
              <a:rPr lang="en-US" dirty="0">
                <a:solidFill>
                  <a:schemeClr val="tx2"/>
                </a:solidFill>
                <a:latin typeface="Verdana" panose="020B0604030504040204" pitchFamily="34" charset="0"/>
                <a:ea typeface="Verdana" panose="020B0604030504040204" pitchFamily="34" charset="0"/>
              </a:rPr>
              <a:t> and </a:t>
            </a:r>
            <a:r>
              <a:rPr lang="en-US" b="1" dirty="0">
                <a:solidFill>
                  <a:schemeClr val="tx2"/>
                </a:solidFill>
                <a:latin typeface="Verdana" panose="020B0604030504040204" pitchFamily="34" charset="0"/>
                <a:ea typeface="Verdana" panose="020B0604030504040204" pitchFamily="34" charset="0"/>
              </a:rPr>
              <a:t>major renovation</a:t>
            </a:r>
          </a:p>
          <a:p>
            <a:pPr algn="just"/>
            <a:endParaRPr lang="en-US" b="1" dirty="0">
              <a:solidFill>
                <a:schemeClr val="tx2"/>
              </a:solidFill>
              <a:latin typeface="Verdana" panose="020B0604030504040204" pitchFamily="34" charset="0"/>
              <a:ea typeface="Verdana" panose="020B0604030504040204" pitchFamily="34" charset="0"/>
            </a:endParaRPr>
          </a:p>
          <a:p>
            <a:pPr algn="just"/>
            <a:r>
              <a:rPr lang="en-US" b="1" dirty="0">
                <a:solidFill>
                  <a:schemeClr val="tx2"/>
                </a:solidFill>
                <a:latin typeface="Verdana" panose="020B0604030504040204" pitchFamily="34" charset="0"/>
                <a:ea typeface="Verdana" panose="020B0604030504040204" pitchFamily="34" charset="0"/>
              </a:rPr>
              <a:t>Life cycle approach </a:t>
            </a:r>
            <a:r>
              <a:rPr lang="en-US" dirty="0">
                <a:solidFill>
                  <a:schemeClr val="tx2"/>
                </a:solidFill>
                <a:latin typeface="Verdana" panose="020B0604030504040204" pitchFamily="34" charset="0"/>
                <a:ea typeface="Verdana" panose="020B0604030504040204" pitchFamily="34" charset="0"/>
              </a:rPr>
              <a:t>(aligned with EN 15978 - Sustainability of construction works)</a:t>
            </a:r>
          </a:p>
        </p:txBody>
      </p:sp>
      <p:pic>
        <p:nvPicPr>
          <p:cNvPr id="1025" name="Imagen 4">
            <a:extLst>
              <a:ext uri="{FF2B5EF4-FFF2-40B4-BE49-F238E27FC236}">
                <a16:creationId xmlns:a16="http://schemas.microsoft.com/office/drawing/2014/main" id="{B0F75B21-C0CB-4D14-8F04-89EF3A8A2CAD}"/>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18104" y="3420704"/>
            <a:ext cx="6107791" cy="288033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3713E3DF-3C3E-4FE4-B336-AFBCBB9B095A}"/>
              </a:ext>
            </a:extLst>
          </p:cNvPr>
          <p:cNvSpPr>
            <a:spLocks noChangeArrowheads="1"/>
          </p:cNvSpPr>
          <p:nvPr/>
        </p:nvSpPr>
        <p:spPr bwMode="auto">
          <a:xfrm>
            <a:off x="1518104" y="6293820"/>
            <a:ext cx="44139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ca-ES" sz="1000" b="0" i="0" u="none" strike="noStrike" cap="none" normalizeH="0" baseline="0" dirty="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Source: Adapted in (</a:t>
            </a:r>
            <a:r>
              <a:rPr kumimoji="0" lang="en-GB" altLang="ca-ES" sz="1000" b="0" i="0" u="none" strike="noStrike" cap="none" normalizeH="0" baseline="0" dirty="0" err="1">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Moncaster</a:t>
            </a:r>
            <a:r>
              <a:rPr kumimoji="0" lang="en-GB" altLang="ca-ES" sz="1000" b="0" i="0" u="none" strike="noStrike" cap="none" normalizeH="0" baseline="0" dirty="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&amp; Song, 2012) from (CEN, 2011)</a:t>
            </a:r>
            <a:endParaRPr kumimoji="0" lang="en-GB" altLang="ca-ES" sz="1800" b="0" i="0" u="none" strike="noStrike" cap="none" normalizeH="0" baseline="0" dirty="0">
              <a:ln>
                <a:noFill/>
              </a:ln>
              <a:solidFill>
                <a:schemeClr val="tx1"/>
              </a:solidFill>
              <a:effectLst/>
              <a:latin typeface="Arial" panose="020B0604020202020204" pitchFamily="34" charset="0"/>
            </a:endParaRPr>
          </a:p>
        </p:txBody>
      </p:sp>
      <p:sp>
        <p:nvSpPr>
          <p:cNvPr id="2" name="Rectángulo 1">
            <a:extLst>
              <a:ext uri="{FF2B5EF4-FFF2-40B4-BE49-F238E27FC236}">
                <a16:creationId xmlns:a16="http://schemas.microsoft.com/office/drawing/2014/main" id="{FF8CAD68-76A3-4D8F-ACC3-3C6ED6220D9C}"/>
              </a:ext>
            </a:extLst>
          </p:cNvPr>
          <p:cNvSpPr/>
          <p:nvPr/>
        </p:nvSpPr>
        <p:spPr>
          <a:xfrm>
            <a:off x="1423686" y="3420704"/>
            <a:ext cx="4919241" cy="2873116"/>
          </a:xfrm>
          <a:prstGeom prst="rect">
            <a:avLst/>
          </a:prstGeom>
          <a:noFill/>
          <a:ln w="57150">
            <a:solidFill>
              <a:srgbClr val="DE667E"/>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8850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523220"/>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Circularity Indicators</a:t>
            </a:r>
            <a:endParaRPr lang="en-US" sz="2800" dirty="0">
              <a:solidFill>
                <a:prstClr val="white"/>
              </a:solidFill>
              <a:latin typeface="Verdana" panose="020B0604030504040204" pitchFamily="34" charset="0"/>
              <a:ea typeface="Verdana" panose="020B0604030504040204" pitchFamily="34" charset="0"/>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1711876"/>
            <a:ext cx="7467600" cy="3693319"/>
          </a:xfrm>
          <a:prstGeom prst="rect">
            <a:avLst/>
          </a:prstGeom>
        </p:spPr>
        <p:txBody>
          <a:bodyPr wrap="square">
            <a:spAutoFit/>
          </a:bodyPr>
          <a:lstStyle/>
          <a:p>
            <a:pPr algn="just"/>
            <a:r>
              <a:rPr lang="en-US" b="1" dirty="0">
                <a:solidFill>
                  <a:schemeClr val="tx2"/>
                </a:solidFill>
                <a:latin typeface="Verdana" panose="020B0604030504040204" pitchFamily="34" charset="0"/>
                <a:ea typeface="Verdana" panose="020B0604030504040204" pitchFamily="34" charset="0"/>
              </a:rPr>
              <a:t>Energy</a:t>
            </a:r>
            <a:r>
              <a:rPr lang="en-US" dirty="0">
                <a:solidFill>
                  <a:schemeClr val="tx2"/>
                </a:solidFill>
                <a:latin typeface="Verdana" panose="020B0604030504040204" pitchFamily="34" charset="0"/>
                <a:ea typeface="Verdana" panose="020B0604030504040204" pitchFamily="34" charset="0"/>
              </a:rPr>
              <a:t>: </a:t>
            </a:r>
            <a:r>
              <a:rPr lang="en-US" i="1" dirty="0">
                <a:solidFill>
                  <a:schemeClr val="tx2"/>
                </a:solidFill>
                <a:latin typeface="Verdana" panose="020B0604030504040204" pitchFamily="34" charset="0"/>
                <a:ea typeface="Verdana" panose="020B0604030504040204" pitchFamily="34" charset="0"/>
              </a:rPr>
              <a:t>Flow analysis</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Embedded energy of products &amp; materials, transportation &amp; construction energy cost, operational energy use and dismantling and residues post-treatment embedded energy</a:t>
            </a:r>
            <a:endParaRPr lang="en-US" b="1" dirty="0">
              <a:solidFill>
                <a:schemeClr val="tx2"/>
              </a:solidFill>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“Circular” Energy</a:t>
            </a:r>
            <a:r>
              <a:rPr lang="en-US" dirty="0">
                <a:solidFill>
                  <a:schemeClr val="tx2"/>
                </a:solidFill>
                <a:latin typeface="Verdana" panose="020B0604030504040204" pitchFamily="34" charset="0"/>
                <a:ea typeface="Verdana" panose="020B0604030504040204" pitchFamily="34" charset="0"/>
              </a:rPr>
              <a:t>: renewable energy </a:t>
            </a:r>
            <a:r>
              <a:rPr lang="en-US" u="sng" dirty="0">
                <a:solidFill>
                  <a:schemeClr val="tx2"/>
                </a:solidFill>
                <a:latin typeface="Verdana" panose="020B0604030504040204" pitchFamily="34" charset="0"/>
                <a:ea typeface="Verdana" panose="020B0604030504040204" pitchFamily="34" charset="0"/>
              </a:rPr>
              <a:t>produced on-site or nearby</a:t>
            </a:r>
            <a:endParaRPr lang="en-US" dirty="0">
              <a:solidFill>
                <a:schemeClr val="tx2"/>
              </a:solidFill>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endParaRPr lang="en-US" b="1" u="sng" dirty="0">
              <a:solidFill>
                <a:schemeClr val="tx2"/>
              </a:solidFill>
              <a:latin typeface="Verdana" panose="020B0604030504040204" pitchFamily="34" charset="0"/>
              <a:ea typeface="Verdana" panose="020B0604030504040204" pitchFamily="34" charset="0"/>
            </a:endParaRPr>
          </a:p>
          <a:p>
            <a:pPr algn="just"/>
            <a:r>
              <a:rPr lang="en-US" b="1" dirty="0">
                <a:solidFill>
                  <a:schemeClr val="tx2"/>
                </a:solidFill>
                <a:latin typeface="Verdana" panose="020B0604030504040204" pitchFamily="34" charset="0"/>
                <a:ea typeface="Verdana" panose="020B0604030504040204" pitchFamily="34" charset="0"/>
              </a:rPr>
              <a:t>Materials</a:t>
            </a:r>
            <a:r>
              <a:rPr lang="en-US" dirty="0">
                <a:solidFill>
                  <a:schemeClr val="tx2"/>
                </a:solidFill>
                <a:latin typeface="Verdana" panose="020B0604030504040204" pitchFamily="34" charset="0"/>
                <a:ea typeface="Verdana" panose="020B0604030504040204" pitchFamily="34" charset="0"/>
              </a:rPr>
              <a:t>: </a:t>
            </a:r>
            <a:r>
              <a:rPr lang="en-US" i="1" dirty="0">
                <a:solidFill>
                  <a:schemeClr val="tx2"/>
                </a:solidFill>
                <a:latin typeface="Verdana" panose="020B0604030504040204" pitchFamily="34" charset="0"/>
                <a:ea typeface="Verdana" panose="020B0604030504040204" pitchFamily="34" charset="0"/>
              </a:rPr>
              <a:t>Flow analysis</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Evaluation of circularity in terms of cycled materials use both upstream (products &amp; materials) and downstream (C&amp;DW) and incorporating products and parts service life and associated replacements</a:t>
            </a:r>
          </a:p>
          <a:p>
            <a:pPr marL="285750" indent="-285750" algn="just">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“Circular” Materials</a:t>
            </a:r>
            <a:r>
              <a:rPr lang="en-US" dirty="0">
                <a:solidFill>
                  <a:schemeClr val="tx2"/>
                </a:solidFill>
                <a:latin typeface="Verdana" panose="020B0604030504040204" pitchFamily="34" charset="0"/>
                <a:ea typeface="Verdana" panose="020B0604030504040204" pitchFamily="34" charset="0"/>
              </a:rPr>
              <a:t>: see later</a:t>
            </a:r>
            <a:endParaRPr lang="en-US" b="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84510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523220"/>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Circularity Indicators</a:t>
            </a:r>
            <a:endParaRPr lang="en-US" sz="2800" dirty="0">
              <a:solidFill>
                <a:prstClr val="white"/>
              </a:solidFill>
              <a:latin typeface="Verdana" panose="020B0604030504040204" pitchFamily="34" charset="0"/>
              <a:ea typeface="Verdana" panose="020B0604030504040204" pitchFamily="34" charset="0"/>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1711876"/>
            <a:ext cx="7467600" cy="4801314"/>
          </a:xfrm>
          <a:prstGeom prst="rect">
            <a:avLst/>
          </a:prstGeom>
        </p:spPr>
        <p:txBody>
          <a:bodyPr wrap="square">
            <a:spAutoFit/>
          </a:bodyPr>
          <a:lstStyle/>
          <a:p>
            <a:pPr algn="just"/>
            <a:r>
              <a:rPr lang="en-US" b="1" dirty="0">
                <a:solidFill>
                  <a:schemeClr val="tx2"/>
                </a:solidFill>
                <a:latin typeface="Verdana" panose="020B0604030504040204" pitchFamily="34" charset="0"/>
                <a:ea typeface="Verdana" panose="020B0604030504040204" pitchFamily="34" charset="0"/>
              </a:rPr>
              <a:t>Water</a:t>
            </a:r>
            <a:r>
              <a:rPr lang="en-US" dirty="0">
                <a:solidFill>
                  <a:schemeClr val="tx2"/>
                </a:solidFill>
                <a:latin typeface="Verdana" panose="020B0604030504040204" pitchFamily="34" charset="0"/>
                <a:ea typeface="Verdana" panose="020B0604030504040204" pitchFamily="34" charset="0"/>
              </a:rPr>
              <a:t>: </a:t>
            </a:r>
            <a:r>
              <a:rPr lang="en-US" i="1" dirty="0">
                <a:solidFill>
                  <a:schemeClr val="tx2"/>
                </a:solidFill>
                <a:latin typeface="Verdana" panose="020B0604030504040204" pitchFamily="34" charset="0"/>
                <a:ea typeface="Verdana" panose="020B0604030504040204" pitchFamily="34" charset="0"/>
              </a:rPr>
              <a:t>Flow analysis</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Evaluation of circularity in terms of: water footprint of products &amp; materials, construction water use, operational water use and dismantling and C&amp;DW post-treatment water footprint</a:t>
            </a:r>
          </a:p>
          <a:p>
            <a:pPr marL="285750" indent="-285750" algn="just">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“Circular” Water</a:t>
            </a:r>
            <a:r>
              <a:rPr lang="en-US" dirty="0">
                <a:solidFill>
                  <a:schemeClr val="tx2"/>
                </a:solidFill>
                <a:latin typeface="Verdana" panose="020B0604030504040204" pitchFamily="34" charset="0"/>
                <a:ea typeface="Verdana" panose="020B0604030504040204" pitchFamily="34" charset="0"/>
              </a:rPr>
              <a:t>: on-site or nearby cycled water, i.e. </a:t>
            </a:r>
            <a:r>
              <a:rPr lang="en-US" u="sng" dirty="0">
                <a:solidFill>
                  <a:schemeClr val="tx2"/>
                </a:solidFill>
                <a:latin typeface="Verdana" panose="020B0604030504040204" pitchFamily="34" charset="0"/>
                <a:ea typeface="Verdana" panose="020B0604030504040204" pitchFamily="34" charset="0"/>
              </a:rPr>
              <a:t>recovered greywater, blackwater, rainwater</a:t>
            </a:r>
            <a:r>
              <a:rPr lang="en-US" dirty="0">
                <a:solidFill>
                  <a:schemeClr val="tx2"/>
                </a:solidFill>
                <a:latin typeface="Verdana" panose="020B0604030504040204" pitchFamily="34" charset="0"/>
                <a:ea typeface="Verdana" panose="020B0604030504040204" pitchFamily="34" charset="0"/>
              </a:rPr>
              <a:t>…</a:t>
            </a:r>
          </a:p>
          <a:p>
            <a:pPr marL="285750" indent="-285750" algn="just">
              <a:buFont typeface="Arial" panose="020B0604020202020204" pitchFamily="34" charset="0"/>
              <a:buChar char="•"/>
            </a:pPr>
            <a:endParaRPr lang="en-US" b="1" u="sng" dirty="0">
              <a:solidFill>
                <a:schemeClr val="tx2"/>
              </a:solidFill>
              <a:latin typeface="Verdana" panose="020B0604030504040204" pitchFamily="34" charset="0"/>
              <a:ea typeface="Verdana" panose="020B0604030504040204" pitchFamily="34" charset="0"/>
            </a:endParaRPr>
          </a:p>
          <a:p>
            <a:pPr algn="just"/>
            <a:r>
              <a:rPr lang="en-US" b="1" dirty="0">
                <a:solidFill>
                  <a:schemeClr val="tx2"/>
                </a:solidFill>
                <a:latin typeface="Verdana" panose="020B0604030504040204" pitchFamily="34" charset="0"/>
                <a:ea typeface="Verdana" panose="020B0604030504040204" pitchFamily="34" charset="0"/>
              </a:rPr>
              <a:t>Social</a:t>
            </a:r>
            <a:r>
              <a:rPr lang="en-US" dirty="0">
                <a:solidFill>
                  <a:schemeClr val="tx2"/>
                </a:solidFill>
                <a:latin typeface="Verdana" panose="020B0604030504040204" pitchFamily="34" charset="0"/>
                <a:ea typeface="Verdana" panose="020B0604030504040204" pitchFamily="34" charset="0"/>
              </a:rPr>
              <a:t> impact: </a:t>
            </a:r>
            <a:r>
              <a:rPr lang="en-US" i="1" dirty="0">
                <a:solidFill>
                  <a:schemeClr val="tx2"/>
                </a:solidFill>
                <a:latin typeface="Verdana" panose="020B0604030504040204" pitchFamily="34" charset="0"/>
                <a:ea typeface="Verdana" panose="020B0604030504040204" pitchFamily="34" charset="0"/>
              </a:rPr>
              <a:t>checklist count</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Evaluation of circularity in terms of social added value, also including relevant indicators – aside from Level(s) ones – to express and measure the positive social impact (i.e. Cradle-to-Cradle, LEED, BREEAM…)</a:t>
            </a:r>
          </a:p>
          <a:p>
            <a:pPr marL="285750" indent="-285750" algn="just">
              <a:buFont typeface="Arial" panose="020B0604020202020204" pitchFamily="34" charset="0"/>
              <a:buChar char="•"/>
            </a:pPr>
            <a:r>
              <a:rPr lang="en-US" b="1" dirty="0">
                <a:solidFill>
                  <a:schemeClr val="tx2"/>
                </a:solidFill>
                <a:latin typeface="Verdana" panose="020B0604030504040204" pitchFamily="34" charset="0"/>
                <a:ea typeface="Verdana" panose="020B0604030504040204" pitchFamily="34" charset="0"/>
              </a:rPr>
              <a:t>Social added value</a:t>
            </a:r>
            <a:r>
              <a:rPr lang="en-US" dirty="0">
                <a:solidFill>
                  <a:schemeClr val="tx2"/>
                </a:solidFill>
                <a:latin typeface="Verdana" panose="020B0604030504040204" pitchFamily="34" charset="0"/>
                <a:ea typeface="Verdana" panose="020B0604030504040204" pitchFamily="34" charset="0"/>
              </a:rPr>
              <a:t> positively computing for Circularity includes </a:t>
            </a:r>
            <a:r>
              <a:rPr lang="en-US" u="sng" dirty="0">
                <a:solidFill>
                  <a:schemeClr val="tx2"/>
                </a:solidFill>
                <a:latin typeface="Verdana" panose="020B0604030504040204" pitchFamily="34" charset="0"/>
                <a:ea typeface="Verdana" panose="020B0604030504040204" pitchFamily="34" charset="0"/>
              </a:rPr>
              <a:t>Health and Comfort</a:t>
            </a:r>
            <a:r>
              <a:rPr lang="en-US" dirty="0">
                <a:solidFill>
                  <a:schemeClr val="tx2"/>
                </a:solidFill>
                <a:latin typeface="Verdana" panose="020B0604030504040204" pitchFamily="34" charset="0"/>
                <a:ea typeface="Verdana" panose="020B0604030504040204" pitchFamily="34" charset="0"/>
              </a:rPr>
              <a:t> (use stage), </a:t>
            </a:r>
            <a:r>
              <a:rPr lang="en-US" u="sng" dirty="0">
                <a:solidFill>
                  <a:schemeClr val="tx2"/>
                </a:solidFill>
                <a:latin typeface="Verdana" panose="020B0604030504040204" pitchFamily="34" charset="0"/>
                <a:ea typeface="Verdana" panose="020B0604030504040204" pitchFamily="34" charset="0"/>
              </a:rPr>
              <a:t>Use of local workforce and pollution prevention</a:t>
            </a:r>
            <a:r>
              <a:rPr lang="en-US" dirty="0">
                <a:solidFill>
                  <a:schemeClr val="tx2"/>
                </a:solidFill>
                <a:latin typeface="Verdana" panose="020B0604030504040204" pitchFamily="34" charset="0"/>
                <a:ea typeface="Verdana" panose="020B0604030504040204" pitchFamily="34" charset="0"/>
              </a:rPr>
              <a:t> (construction and deconstruction), </a:t>
            </a:r>
            <a:r>
              <a:rPr lang="en-US" u="sng" dirty="0">
                <a:solidFill>
                  <a:schemeClr val="tx2"/>
                </a:solidFill>
                <a:latin typeface="Verdana" panose="020B0604030504040204" pitchFamily="34" charset="0"/>
                <a:ea typeface="Verdana" panose="020B0604030504040204" pitchFamily="34" charset="0"/>
              </a:rPr>
              <a:t>social fairness </a:t>
            </a:r>
            <a:r>
              <a:rPr lang="en-US" dirty="0">
                <a:solidFill>
                  <a:schemeClr val="tx2"/>
                </a:solidFill>
                <a:latin typeface="Verdana" panose="020B0604030504040204" pitchFamily="34" charset="0"/>
                <a:ea typeface="Verdana" panose="020B0604030504040204" pitchFamily="34" charset="0"/>
              </a:rPr>
              <a:t>(product stage)</a:t>
            </a:r>
          </a:p>
        </p:txBody>
      </p:sp>
    </p:spTree>
    <p:extLst>
      <p:ext uri="{BB962C8B-B14F-4D97-AF65-F5344CB8AC3E}">
        <p14:creationId xmlns:p14="http://schemas.microsoft.com/office/powerpoint/2010/main" val="584667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523220"/>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Circularity Indicators</a:t>
            </a:r>
            <a:endParaRPr lang="en-US" sz="2800" dirty="0">
              <a:solidFill>
                <a:prstClr val="white"/>
              </a:solidFill>
              <a:latin typeface="Verdana" panose="020B0604030504040204" pitchFamily="34" charset="0"/>
              <a:ea typeface="Verdana" panose="020B0604030504040204" pitchFamily="34" charset="0"/>
            </a:endParaRPr>
          </a:p>
        </p:txBody>
      </p:sp>
      <p:sp>
        <p:nvSpPr>
          <p:cNvPr id="9" name="Rectángulo 18">
            <a:extLst>
              <a:ext uri="{FF2B5EF4-FFF2-40B4-BE49-F238E27FC236}">
                <a16:creationId xmlns:a16="http://schemas.microsoft.com/office/drawing/2014/main" id="{B241AFBF-3B90-451F-9D57-3AAFA19B26C2}"/>
              </a:ext>
            </a:extLst>
          </p:cNvPr>
          <p:cNvSpPr/>
          <p:nvPr/>
        </p:nvSpPr>
        <p:spPr>
          <a:xfrm>
            <a:off x="838200" y="1711876"/>
            <a:ext cx="7467600" cy="4524315"/>
          </a:xfrm>
          <a:prstGeom prst="rect">
            <a:avLst/>
          </a:prstGeom>
        </p:spPr>
        <p:txBody>
          <a:bodyPr wrap="square">
            <a:spAutoFit/>
          </a:bodyPr>
          <a:lstStyle/>
          <a:p>
            <a:pPr algn="just"/>
            <a:r>
              <a:rPr lang="en-US" b="1" dirty="0">
                <a:solidFill>
                  <a:schemeClr val="tx2"/>
                </a:solidFill>
                <a:latin typeface="Verdana" panose="020B0604030504040204" pitchFamily="34" charset="0"/>
                <a:ea typeface="Verdana" panose="020B0604030504040204" pitchFamily="34" charset="0"/>
              </a:rPr>
              <a:t>Environmental</a:t>
            </a:r>
            <a:r>
              <a:rPr lang="en-US" dirty="0">
                <a:solidFill>
                  <a:schemeClr val="tx2"/>
                </a:solidFill>
                <a:latin typeface="Verdana" panose="020B0604030504040204" pitchFamily="34" charset="0"/>
                <a:ea typeface="Verdana" panose="020B0604030504040204" pitchFamily="34" charset="0"/>
              </a:rPr>
              <a:t> impact: </a:t>
            </a:r>
            <a:r>
              <a:rPr lang="en-US" i="1" dirty="0">
                <a:solidFill>
                  <a:schemeClr val="tx2"/>
                </a:solidFill>
                <a:latin typeface="Verdana" panose="020B0604030504040204" pitchFamily="34" charset="0"/>
                <a:ea typeface="Verdana" panose="020B0604030504040204" pitchFamily="34" charset="0"/>
              </a:rPr>
              <a:t>LCA/LCC</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Evaluation of GWP reduction calculated by means of a Life Cycle Assessment (LCA). This is an overarching vector evaluating the environmental benefits of the entire project and therefore incorporating effects from pillars 1 to 4</a:t>
            </a:r>
          </a:p>
          <a:p>
            <a:pPr marL="285750" indent="-285750" algn="just">
              <a:buFont typeface="Arial" panose="020B0604020202020204" pitchFamily="34" charset="0"/>
              <a:buChar char="•"/>
            </a:pPr>
            <a:r>
              <a:rPr lang="en-US" u="sng" dirty="0">
                <a:solidFill>
                  <a:schemeClr val="tx2"/>
                </a:solidFill>
                <a:latin typeface="Verdana" panose="020B0604030504040204" pitchFamily="34" charset="0"/>
                <a:ea typeface="Verdana" panose="020B0604030504040204" pitchFamily="34" charset="0"/>
              </a:rPr>
              <a:t>Environmental impact reduction</a:t>
            </a:r>
            <a:r>
              <a:rPr lang="en-US" dirty="0">
                <a:solidFill>
                  <a:schemeClr val="tx2"/>
                </a:solidFill>
                <a:latin typeface="Verdana" panose="020B0604030504040204" pitchFamily="34" charset="0"/>
                <a:ea typeface="Verdana" panose="020B0604030504040204" pitchFamily="34" charset="0"/>
              </a:rPr>
              <a:t> positively computes for circularity of the building</a:t>
            </a:r>
          </a:p>
          <a:p>
            <a:pPr marL="285750" indent="-285750" algn="just">
              <a:buFont typeface="Arial" panose="020B0604020202020204" pitchFamily="34" charset="0"/>
              <a:buChar char="•"/>
            </a:pPr>
            <a:endParaRPr lang="en-US" b="1" u="sng" dirty="0">
              <a:solidFill>
                <a:schemeClr val="tx2"/>
              </a:solidFill>
              <a:latin typeface="Verdana" panose="020B0604030504040204" pitchFamily="34" charset="0"/>
              <a:ea typeface="Verdana" panose="020B0604030504040204" pitchFamily="34" charset="0"/>
            </a:endParaRPr>
          </a:p>
          <a:p>
            <a:pPr algn="just"/>
            <a:r>
              <a:rPr lang="en-US" b="1" dirty="0">
                <a:solidFill>
                  <a:schemeClr val="tx2"/>
                </a:solidFill>
                <a:latin typeface="Verdana" panose="020B0604030504040204" pitchFamily="34" charset="0"/>
                <a:ea typeface="Verdana" panose="020B0604030504040204" pitchFamily="34" charset="0"/>
              </a:rPr>
              <a:t>Economic</a:t>
            </a:r>
            <a:r>
              <a:rPr lang="en-US" dirty="0">
                <a:solidFill>
                  <a:schemeClr val="tx2"/>
                </a:solidFill>
                <a:latin typeface="Verdana" panose="020B0604030504040204" pitchFamily="34" charset="0"/>
                <a:ea typeface="Verdana" panose="020B0604030504040204" pitchFamily="34" charset="0"/>
              </a:rPr>
              <a:t> value: </a:t>
            </a:r>
            <a:r>
              <a:rPr lang="en-US" i="1" dirty="0">
                <a:solidFill>
                  <a:schemeClr val="tx2"/>
                </a:solidFill>
                <a:latin typeface="Verdana" panose="020B0604030504040204" pitchFamily="34" charset="0"/>
                <a:ea typeface="Verdana" panose="020B0604030504040204" pitchFamily="34" charset="0"/>
              </a:rPr>
              <a:t>LCA/LCC</a:t>
            </a:r>
          </a:p>
          <a:p>
            <a:pPr marL="285750" indent="-285750" algn="just">
              <a:buFont typeface="Arial" panose="020B0604020202020204" pitchFamily="34" charset="0"/>
              <a:buChar char="•"/>
            </a:pPr>
            <a:r>
              <a:rPr lang="en-US" dirty="0">
                <a:solidFill>
                  <a:schemeClr val="tx2"/>
                </a:solidFill>
                <a:latin typeface="Verdana" panose="020B0604030504040204" pitchFamily="34" charset="0"/>
                <a:ea typeface="Verdana" panose="020B0604030504040204" pitchFamily="34" charset="0"/>
              </a:rPr>
              <a:t>Evaluation of Life Cycle Cost reduction calculated by means of a Life Cycle Costing (LCC) analysis. This is an overarching vector evaluating the economic value of the entire project incorporating positive and negative externalities and therefore incorporating effects from pillars 1 to 5</a:t>
            </a:r>
          </a:p>
          <a:p>
            <a:pPr marL="285750" indent="-285750" algn="just">
              <a:buFont typeface="Arial" panose="020B0604020202020204" pitchFamily="34" charset="0"/>
              <a:buChar char="•"/>
            </a:pPr>
            <a:r>
              <a:rPr lang="en-US" u="sng" dirty="0">
                <a:solidFill>
                  <a:schemeClr val="tx2"/>
                </a:solidFill>
                <a:latin typeface="Verdana" panose="020B0604030504040204" pitchFamily="34" charset="0"/>
                <a:ea typeface="Verdana" panose="020B0604030504040204" pitchFamily="34" charset="0"/>
              </a:rPr>
              <a:t>Life Cycle Cost reduction</a:t>
            </a:r>
            <a:r>
              <a:rPr lang="en-US" dirty="0">
                <a:solidFill>
                  <a:schemeClr val="tx2"/>
                </a:solidFill>
                <a:latin typeface="Verdana" panose="020B0604030504040204" pitchFamily="34" charset="0"/>
                <a:ea typeface="Verdana" panose="020B0604030504040204" pitchFamily="34" charset="0"/>
              </a:rPr>
              <a:t> positively computes for circularity of the building</a:t>
            </a:r>
          </a:p>
        </p:txBody>
      </p:sp>
    </p:spTree>
    <p:extLst>
      <p:ext uri="{BB962C8B-B14F-4D97-AF65-F5344CB8AC3E}">
        <p14:creationId xmlns:p14="http://schemas.microsoft.com/office/powerpoint/2010/main" val="947415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14">
            <a:extLst>
              <a:ext uri="{FF2B5EF4-FFF2-40B4-BE49-F238E27FC236}">
                <a16:creationId xmlns:a16="http://schemas.microsoft.com/office/drawing/2014/main" id="{634DD2E4-E415-4CFF-8974-FCC40A73EA12}"/>
              </a:ext>
            </a:extLst>
          </p:cNvPr>
          <p:cNvSpPr txBox="1"/>
          <p:nvPr/>
        </p:nvSpPr>
        <p:spPr>
          <a:xfrm>
            <a:off x="1731574" y="705300"/>
            <a:ext cx="6979298" cy="523220"/>
          </a:xfrm>
          <a:prstGeom prst="rect">
            <a:avLst/>
          </a:prstGeom>
          <a:solidFill>
            <a:schemeClr val="accent5"/>
          </a:solidFill>
        </p:spPr>
        <p:txBody>
          <a:bodyPr wrap="square" rtlCol="0">
            <a:spAutoFit/>
          </a:bodyPr>
          <a:lstStyle/>
          <a:p>
            <a:pPr algn="ctr"/>
            <a:r>
              <a:rPr lang="en-US" sz="2800" b="1" dirty="0">
                <a:solidFill>
                  <a:prstClr val="white"/>
                </a:solidFill>
                <a:latin typeface="Verdana" panose="020B0604030504040204" pitchFamily="34" charset="0"/>
                <a:ea typeface="Verdana" panose="020B0604030504040204" pitchFamily="34" charset="0"/>
              </a:rPr>
              <a:t>Circularity Indicators</a:t>
            </a:r>
            <a:endParaRPr lang="en-US" sz="2800" dirty="0">
              <a:solidFill>
                <a:prstClr val="white"/>
              </a:solidFill>
              <a:latin typeface="Verdana" panose="020B0604030504040204" pitchFamily="34" charset="0"/>
              <a:ea typeface="Verdana" panose="020B0604030504040204" pitchFamily="34" charset="0"/>
            </a:endParaRPr>
          </a:p>
        </p:txBody>
      </p:sp>
      <p:graphicFrame>
        <p:nvGraphicFramePr>
          <p:cNvPr id="5" name="Gráfico 4">
            <a:extLst>
              <a:ext uri="{FF2B5EF4-FFF2-40B4-BE49-F238E27FC236}">
                <a16:creationId xmlns:a16="http://schemas.microsoft.com/office/drawing/2014/main" id="{3943E26F-830A-429E-BFFD-E60F32A102A5}"/>
              </a:ext>
            </a:extLst>
          </p:cNvPr>
          <p:cNvGraphicFramePr>
            <a:graphicFrameLocks/>
          </p:cNvGraphicFramePr>
          <p:nvPr>
            <p:extLst>
              <p:ext uri="{D42A27DB-BD31-4B8C-83A1-F6EECF244321}">
                <p14:modId xmlns:p14="http://schemas.microsoft.com/office/powerpoint/2010/main" val="1626738615"/>
              </p:ext>
            </p:extLst>
          </p:nvPr>
        </p:nvGraphicFramePr>
        <p:xfrm>
          <a:off x="251434" y="1685066"/>
          <a:ext cx="4146946" cy="46981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áfico 5">
            <a:extLst>
              <a:ext uri="{FF2B5EF4-FFF2-40B4-BE49-F238E27FC236}">
                <a16:creationId xmlns:a16="http://schemas.microsoft.com/office/drawing/2014/main" id="{5540B0DD-C55A-4DA9-BB55-A02E0871CCCA}"/>
              </a:ext>
            </a:extLst>
          </p:cNvPr>
          <p:cNvGraphicFramePr>
            <a:graphicFrameLocks/>
          </p:cNvGraphicFramePr>
          <p:nvPr>
            <p:extLst>
              <p:ext uri="{D42A27DB-BD31-4B8C-83A1-F6EECF244321}">
                <p14:modId xmlns:p14="http://schemas.microsoft.com/office/powerpoint/2010/main" val="1287231514"/>
              </p:ext>
            </p:extLst>
          </p:nvPr>
        </p:nvGraphicFramePr>
        <p:xfrm>
          <a:off x="4398380" y="1944547"/>
          <a:ext cx="4312492" cy="44386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7620132"/>
      </p:ext>
    </p:extLst>
  </p:cSld>
  <p:clrMapOvr>
    <a:masterClrMapping/>
  </p:clrMapOvr>
</p:sld>
</file>

<file path=ppt/theme/theme1.xml><?xml version="1.0" encoding="utf-8"?>
<a:theme xmlns:a="http://schemas.openxmlformats.org/drawingml/2006/main" name="Revolution">
  <a:themeElements>
    <a:clrScheme name="HOUSEFUL">
      <a:dk1>
        <a:srgbClr val="464646"/>
      </a:dk1>
      <a:lt1>
        <a:sysClr val="window" lastClr="FFFFFF"/>
      </a:lt1>
      <a:dk2>
        <a:srgbClr val="282828"/>
      </a:dk2>
      <a:lt2>
        <a:srgbClr val="B1B3B1"/>
      </a:lt2>
      <a:accent1>
        <a:srgbClr val="84CFED"/>
      </a:accent1>
      <a:accent2>
        <a:srgbClr val="7EC399"/>
      </a:accent2>
      <a:accent3>
        <a:srgbClr val="FFE37E"/>
      </a:accent3>
      <a:accent4>
        <a:srgbClr val="F0869D"/>
      </a:accent4>
      <a:accent5>
        <a:srgbClr val="349696"/>
      </a:accent5>
      <a:accent6>
        <a:srgbClr val="60B259"/>
      </a:accent6>
      <a:hlink>
        <a:srgbClr val="E98E47"/>
      </a:hlink>
      <a:folHlink>
        <a:srgbClr val="617096"/>
      </a:folHlink>
    </a:clrScheme>
    <a:fontScheme name="Rivoluzione">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Rivoluzione.thmx</Template>
  <TotalTime>2126</TotalTime>
  <Words>719</Words>
  <Application>Microsoft Office PowerPoint</Application>
  <PresentationFormat>Presentación en pantalla (4:3)</PresentationFormat>
  <Paragraphs>73</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Calibri</vt:lpstr>
      <vt:lpstr>Frutiger LT Std 45 Light</vt:lpstr>
      <vt:lpstr>Trebuchet MS</vt:lpstr>
      <vt:lpstr>Verdana</vt:lpstr>
      <vt:lpstr>Wingdings 2</vt:lpstr>
      <vt:lpstr>Revolution</vt:lpstr>
      <vt:lpstr>INDICATORS FOR CIRCULAR ECONOMY</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Thank you</vt:lpstr>
    </vt:vector>
  </TitlesOfParts>
  <Company>youris.com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silvia raimondi</dc:creator>
  <cp:lastModifiedBy>Arnau Gonzalez Juncà</cp:lastModifiedBy>
  <cp:revision>72</cp:revision>
  <dcterms:created xsi:type="dcterms:W3CDTF">2018-06-28T09:04:52Z</dcterms:created>
  <dcterms:modified xsi:type="dcterms:W3CDTF">2020-04-21T15:19:43Z</dcterms:modified>
</cp:coreProperties>
</file>